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82"/>
  </p:notesMasterIdLst>
  <p:sldIdLst>
    <p:sldId id="256" r:id="rId5"/>
    <p:sldId id="261" r:id="rId6"/>
    <p:sldId id="258" r:id="rId7"/>
    <p:sldId id="259" r:id="rId8"/>
    <p:sldId id="263" r:id="rId9"/>
    <p:sldId id="264" r:id="rId10"/>
    <p:sldId id="314" r:id="rId11"/>
    <p:sldId id="315" r:id="rId12"/>
    <p:sldId id="316" r:id="rId13"/>
    <p:sldId id="293" r:id="rId14"/>
    <p:sldId id="297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36" r:id="rId34"/>
    <p:sldId id="335" r:id="rId35"/>
    <p:sldId id="337" r:id="rId36"/>
    <p:sldId id="339" r:id="rId37"/>
    <p:sldId id="341" r:id="rId38"/>
    <p:sldId id="342" r:id="rId39"/>
    <p:sldId id="343" r:id="rId40"/>
    <p:sldId id="344" r:id="rId41"/>
    <p:sldId id="347" r:id="rId42"/>
    <p:sldId id="345" r:id="rId43"/>
    <p:sldId id="348" r:id="rId44"/>
    <p:sldId id="349" r:id="rId45"/>
    <p:sldId id="350" r:id="rId46"/>
    <p:sldId id="351" r:id="rId47"/>
    <p:sldId id="275" r:id="rId48"/>
    <p:sldId id="352" r:id="rId49"/>
    <p:sldId id="354" r:id="rId50"/>
    <p:sldId id="353" r:id="rId51"/>
    <p:sldId id="355" r:id="rId52"/>
    <p:sldId id="356" r:id="rId53"/>
    <p:sldId id="357" r:id="rId54"/>
    <p:sldId id="358" r:id="rId55"/>
    <p:sldId id="359" r:id="rId56"/>
    <p:sldId id="360" r:id="rId57"/>
    <p:sldId id="361" r:id="rId58"/>
    <p:sldId id="362" r:id="rId59"/>
    <p:sldId id="363" r:id="rId60"/>
    <p:sldId id="364" r:id="rId61"/>
    <p:sldId id="365" r:id="rId62"/>
    <p:sldId id="366" r:id="rId63"/>
    <p:sldId id="367" r:id="rId64"/>
    <p:sldId id="368" r:id="rId65"/>
    <p:sldId id="369" r:id="rId66"/>
    <p:sldId id="370" r:id="rId67"/>
    <p:sldId id="371" r:id="rId68"/>
    <p:sldId id="372" r:id="rId69"/>
    <p:sldId id="373" r:id="rId70"/>
    <p:sldId id="374" r:id="rId71"/>
    <p:sldId id="375" r:id="rId72"/>
    <p:sldId id="376" r:id="rId73"/>
    <p:sldId id="377" r:id="rId74"/>
    <p:sldId id="378" r:id="rId75"/>
    <p:sldId id="379" r:id="rId76"/>
    <p:sldId id="380" r:id="rId77"/>
    <p:sldId id="381" r:id="rId78"/>
    <p:sldId id="382" r:id="rId79"/>
    <p:sldId id="383" r:id="rId80"/>
    <p:sldId id="292" r:id="rId81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9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600" userDrawn="1">
          <p15:clr>
            <a:srgbClr val="A4A3A4"/>
          </p15:clr>
        </p15:guide>
        <p15:guide id="4" orient="horz" pos="199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지연 김" initials="지김" lastIdx="1" clrIdx="0">
    <p:extLst>
      <p:ext uri="{19B8F6BF-5375-455C-9EA6-DF929625EA0E}">
        <p15:presenceInfo xmlns:p15="http://schemas.microsoft.com/office/powerpoint/2012/main" userId="519c3314d800188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68C"/>
    <a:srgbClr val="2D2B2A"/>
    <a:srgbClr val="37C0D3"/>
    <a:srgbClr val="FEE735"/>
    <a:srgbClr val="BBDC99"/>
    <a:srgbClr val="EBFFFF"/>
    <a:srgbClr val="F9DAD9"/>
    <a:srgbClr val="DDFFFF"/>
    <a:srgbClr val="D1FF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보통 스타일 1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47" autoAdjust="0"/>
  </p:normalViewPr>
  <p:slideViewPr>
    <p:cSldViewPr>
      <p:cViewPr varScale="1">
        <p:scale>
          <a:sx n="104" d="100"/>
          <a:sy n="104" d="100"/>
        </p:scale>
        <p:origin x="1722" y="114"/>
      </p:cViewPr>
      <p:guideLst>
        <p:guide orient="horz" pos="119"/>
        <p:guide pos="2880"/>
        <p:guide orient="horz" pos="600"/>
        <p:guide orient="horz" pos="199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slide" Target="slides/slide72.xml"/><Relationship Id="rId84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in.or.kr/board.do?num=323985&amp;cmd=view&amp;bid=division" TargetMode="External"/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</a:t>
            </a:r>
            <a:r>
              <a:rPr lang="ko-KR" altLang="en-US" sz="1200" dirty="0" err="1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예시답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출처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] 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디지털 혁신이 강조된 「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2024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년 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대 바이오 </a:t>
            </a:r>
            <a:r>
              <a:rPr lang="ko-KR" altLang="en-US" sz="1200" dirty="0" err="1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미래유망기술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」 발표 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(bioin.or.kr)</a:t>
            </a:r>
            <a:endParaRPr lang="ko-KR" altLang="en-US" sz="1200" dirty="0">
              <a:solidFill>
                <a:srgbClr val="FF0000"/>
              </a:solidFill>
              <a:latin typeface="+mj-ea"/>
              <a:ea typeface="+mj-ea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446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77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770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D140F35F-1B92-F6F8-BCD1-75D971DAEE6B}"/>
              </a:ext>
            </a:extLst>
          </p:cNvPr>
          <p:cNvGrpSpPr/>
          <p:nvPr userDrawn="1"/>
        </p:nvGrpSpPr>
        <p:grpSpPr>
          <a:xfrm>
            <a:off x="0" y="0"/>
            <a:ext cx="112143" cy="6858000"/>
            <a:chOff x="0" y="0"/>
            <a:chExt cx="228600" cy="6858000"/>
          </a:xfrm>
        </p:grpSpPr>
        <p:sp>
          <p:nvSpPr>
            <p:cNvPr id="15367" name="Rectangle 7" descr="Gold bar"/>
            <p:cNvSpPr>
              <a:spLocks noChangeArrowheads="1"/>
            </p:cNvSpPr>
            <p:nvPr/>
          </p:nvSpPr>
          <p:spPr bwMode="auto">
            <a:xfrm>
              <a:off x="0" y="0"/>
              <a:ext cx="228600" cy="2286000"/>
            </a:xfrm>
            <a:prstGeom prst="rect">
              <a:avLst/>
            </a:prstGeom>
            <a:solidFill>
              <a:srgbClr val="FEF248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5369" name="Rectangle 9" descr="Orange bar"/>
            <p:cNvSpPr>
              <a:spLocks noChangeArrowheads="1"/>
            </p:cNvSpPr>
            <p:nvPr/>
          </p:nvSpPr>
          <p:spPr bwMode="auto">
            <a:xfrm>
              <a:off x="0" y="2286000"/>
              <a:ext cx="228600" cy="2286000"/>
            </a:xfrm>
            <a:prstGeom prst="rect">
              <a:avLst/>
            </a:prstGeom>
            <a:solidFill>
              <a:srgbClr val="B462E2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5370" name="Rectangle 10" descr="Slate bar"/>
            <p:cNvSpPr>
              <a:spLocks noChangeArrowheads="1"/>
            </p:cNvSpPr>
            <p:nvPr/>
          </p:nvSpPr>
          <p:spPr bwMode="auto">
            <a:xfrm>
              <a:off x="0" y="4572000"/>
              <a:ext cx="228600" cy="2286000"/>
            </a:xfrm>
            <a:prstGeom prst="rect">
              <a:avLst/>
            </a:prstGeom>
            <a:solidFill>
              <a:srgbClr val="75DDEA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slide" Target="slide4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" Target="slide4.xml"/><Relationship Id="rId7" Type="http://schemas.openxmlformats.org/officeDocument/2006/relationships/image" Target="../media/image11.jpeg"/><Relationship Id="rId2" Type="http://schemas.openxmlformats.org/officeDocument/2006/relationships/hyperlink" Target="&#51088;&#47308;/22&#51901;_&#51088;&#47308;.pptx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&#51088;&#47308;/23&#51901;_&#51088;&#47308;-1.pptx" TargetMode="External"/><Relationship Id="rId3" Type="http://schemas.openxmlformats.org/officeDocument/2006/relationships/image" Target="../media/image14.jpg"/><Relationship Id="rId7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openxmlformats.org/officeDocument/2006/relationships/hyperlink" Target="&#51088;&#47308;/23&#51901;_&#51088;&#47308;-2.pptx" TargetMode="External"/><Relationship Id="rId4" Type="http://schemas.openxmlformats.org/officeDocument/2006/relationships/slide" Target="slide4.xml"/><Relationship Id="rId9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&#51088;&#47308;/24&#51901;_&#51088;&#47308;.pptx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17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&#51088;&#47308;/25&#51901;_&#51088;&#47308;.pptx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1.jp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&#51088;&#47308;/27&#51901;_&#51088;&#47308;.pptx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2.xml"/><Relationship Id="rId7" Type="http://schemas.openxmlformats.org/officeDocument/2006/relationships/slide" Target="slide4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1.xml"/><Relationship Id="rId4" Type="http://schemas.openxmlformats.org/officeDocument/2006/relationships/slide" Target="slide6.xml"/><Relationship Id="rId9" Type="http://schemas.openxmlformats.org/officeDocument/2006/relationships/slide" Target="slide5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&#51088;&#47308;/30&#51901;_&#51088;&#47308;.pptx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&#51088;&#47308;/32&#51901;_&#50696;&#49884;&#45813;.pptx" TargetMode="External"/><Relationship Id="rId3" Type="http://schemas.openxmlformats.org/officeDocument/2006/relationships/slide" Target="slide4.xml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29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&#51088;&#47308;/33&#51901;_&#51088;&#47308;.pptx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&#51088;&#47308;/34&#51901;_&#51088;&#47308;.pptx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3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4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5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6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7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&#51088;&#47308;/38&#51901;_&#51088;&#47308;.pptx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hyperlink" Target="&#51088;&#47308;/39&#51901;_&#51088;&#47308;.pptx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38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&#51088;&#47308;/40&#51901;_&#51088;&#47308;.pptx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hyperlink" Target="&#51088;&#47308;/41&#51901;_&#51088;&#47308;.pptx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38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&#51088;&#47308;/42&#51901;_&#51088;&#47308;.pptx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hyperlink" Target="&#51088;&#47308;/44&#51901;_&#51088;&#47308;-1.pptx" TargetMode="External"/><Relationship Id="rId3" Type="http://schemas.openxmlformats.org/officeDocument/2006/relationships/image" Target="../media/image1.png"/><Relationship Id="rId7" Type="http://schemas.openxmlformats.org/officeDocument/2006/relationships/hyperlink" Target="&#51088;&#47308;/43&#51901;_&#51088;&#47308;.pptx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&#51088;&#47308;/44&#51901;_&#51088;&#47308;-2.pptx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emf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25869"/>
            <a:ext cx="7772400" cy="1400274"/>
          </a:xfrm>
        </p:spPr>
        <p:txBody>
          <a:bodyPr/>
          <a:lstStyle/>
          <a:p>
            <a:r>
              <a:rPr lang="ko-KR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로봇과 공학세계</a:t>
            </a:r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3117416" y="3429000"/>
            <a:ext cx="2914014" cy="207169"/>
          </a:xfrm>
          <a:prstGeom prst="rect">
            <a:avLst/>
          </a:prstGeom>
          <a:solidFill>
            <a:srgbClr val="B462E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6031430" y="3429000"/>
            <a:ext cx="2914014" cy="207169"/>
          </a:xfrm>
          <a:prstGeom prst="rect">
            <a:avLst/>
          </a:prstGeom>
          <a:solidFill>
            <a:srgbClr val="75DDEA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10" descr="Slate bar">
            <a:extLst>
              <a:ext uri="{FF2B5EF4-FFF2-40B4-BE49-F238E27FC236}">
                <a16:creationId xmlns:a16="http://schemas.microsoft.com/office/drawing/2014/main" id="{BAF9C74C-C4CB-7C9E-8E99-CD2651DDA6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980" y="3429000"/>
            <a:ext cx="2914014" cy="207169"/>
          </a:xfrm>
          <a:prstGeom prst="rect">
            <a:avLst/>
          </a:prstGeom>
          <a:solidFill>
            <a:srgbClr val="FEF24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C8198B-7ABF-3E6E-2D32-87CD07D96049}"/>
              </a:ext>
            </a:extLst>
          </p:cNvPr>
          <p:cNvSpPr txBox="1"/>
          <p:nvPr/>
        </p:nvSpPr>
        <p:spPr>
          <a:xfrm>
            <a:off x="3665341" y="3906699"/>
            <a:ext cx="18133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㈜ </a:t>
            </a:r>
            <a:r>
              <a:rPr lang="ko-KR" altLang="en-US" sz="2000" b="1" dirty="0" err="1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삼양미디어</a:t>
            </a:r>
            <a:endParaRPr lang="ko-KR" altLang="en-US" sz="2000" b="1" dirty="0">
              <a:solidFill>
                <a:srgbClr val="40404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66E7FDA-0304-B003-158E-E1E7FC4FAA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366" y="8284189"/>
            <a:ext cx="245455" cy="245455"/>
          </a:xfrm>
          <a:prstGeom prst="rect">
            <a:avLst/>
          </a:prstGeom>
        </p:spPr>
      </p:pic>
      <p:pic>
        <p:nvPicPr>
          <p:cNvPr id="14" name="그림 1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1CBFDFF-57D6-F817-A4E2-1A7DB37C0B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8269904"/>
            <a:ext cx="270000" cy="270000"/>
          </a:xfrm>
          <a:prstGeom prst="rect">
            <a:avLst/>
          </a:prstGeom>
        </p:spPr>
      </p:pic>
      <p:pic>
        <p:nvPicPr>
          <p:cNvPr id="15" name="그림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166AC7-C5BE-84BA-5243-FD9073AE80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252" y="8269904"/>
            <a:ext cx="270000" cy="270000"/>
          </a:xfrm>
          <a:prstGeom prst="rect">
            <a:avLst/>
          </a:prstGeom>
        </p:spPr>
      </p:pic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4A74D83E-48B7-979A-7266-F4E2781D2951}"/>
              </a:ext>
            </a:extLst>
          </p:cNvPr>
          <p:cNvSpPr/>
          <p:nvPr/>
        </p:nvSpPr>
        <p:spPr>
          <a:xfrm>
            <a:off x="409323" y="1224555"/>
            <a:ext cx="995868" cy="1321210"/>
          </a:xfrm>
          <a:prstGeom prst="roundRect">
            <a:avLst>
              <a:gd name="adj" fmla="val 11102"/>
            </a:avLst>
          </a:prstGeom>
          <a:solidFill>
            <a:srgbClr val="B462E2"/>
          </a:solidFill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질문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305DCC-D220-CCA3-E84D-B10B48CA37D3}"/>
              </a:ext>
            </a:extLst>
          </p:cNvPr>
          <p:cNvSpPr txBox="1"/>
          <p:nvPr/>
        </p:nvSpPr>
        <p:spPr>
          <a:xfrm>
            <a:off x="1581964" y="1192663"/>
            <a:ext cx="711500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/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위 내용처럼 인간의 생활 환경을 변화시키지 않고도 사용 가능한 로봇은 어떤 것이 있을지 이야기해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5" action="ppaction://hlinksldjump"/>
            <a:extLst>
              <a:ext uri="{FF2B5EF4-FFF2-40B4-BE49-F238E27FC236}">
                <a16:creationId xmlns:a16="http://schemas.microsoft.com/office/drawing/2014/main" id="{EC740DCF-8B9C-DEBD-38C2-F65DA7F186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4" name="그림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C367F47-73F0-1D1D-0335-D2CD4BA924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65E8BB2-0716-0E9F-C4B9-9781FE2A41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BAC58E-5155-3B7F-7573-5AB026A8942C}"/>
              </a:ext>
            </a:extLst>
          </p:cNvPr>
          <p:cNvSpPr txBox="1"/>
          <p:nvPr/>
        </p:nvSpPr>
        <p:spPr>
          <a:xfrm>
            <a:off x="290350" y="2715468"/>
            <a:ext cx="3743695" cy="3985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spcBef>
                <a:spcPts val="0"/>
              </a:spcBef>
              <a:spcAft>
                <a:spcPts val="0"/>
              </a:spcAft>
            </a:pPr>
            <a:r>
              <a:rPr lang="ko-KR" altLang="en-US" sz="23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미국의 </a:t>
            </a:r>
            <a:r>
              <a:rPr lang="en-US" altLang="ko-KR" sz="23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T </a:t>
            </a:r>
            <a:r>
              <a:rPr lang="ko-KR" altLang="en-US" sz="23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사에서 만든 옵티머스 </a:t>
            </a:r>
            <a:r>
              <a:rPr lang="en-US" altLang="ko-KR" sz="23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23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세대는 계란을 엄지와 집게손가락으로 들어올려 조리 냄비 위에 얹은 모습을 보인다</a:t>
            </a:r>
            <a:r>
              <a:rPr lang="en-US" altLang="ko-KR" sz="23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3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계란처럼 깨지기 쉬운 물건을 옮기는 별도의 장치를 구성하거나 환경을 변화시키지 않고도 사람처럼 손가락을 사용해 계란을 집어 올릴 정도로 섬세하게 움직인다</a:t>
            </a:r>
            <a:r>
              <a:rPr lang="en-US" altLang="ko-KR" sz="23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77073B23-B224-FA65-0228-080F7CC33D6A}"/>
              </a:ext>
            </a:extLst>
          </p:cNvPr>
          <p:cNvGrpSpPr/>
          <p:nvPr/>
        </p:nvGrpSpPr>
        <p:grpSpPr>
          <a:xfrm>
            <a:off x="361628" y="206022"/>
            <a:ext cx="1906116" cy="754162"/>
            <a:chOff x="526728" y="269522"/>
            <a:chExt cx="1906116" cy="754162"/>
          </a:xfrm>
        </p:grpSpPr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CE00FE62-B10A-119D-6D92-A06A6F8E9378}"/>
                </a:ext>
              </a:extLst>
            </p:cNvPr>
            <p:cNvSpPr/>
            <p:nvPr/>
          </p:nvSpPr>
          <p:spPr>
            <a:xfrm>
              <a:off x="526728" y="269522"/>
              <a:ext cx="1906116" cy="754162"/>
            </a:xfrm>
            <a:prstGeom prst="roundRect">
              <a:avLst/>
            </a:prstGeom>
            <a:solidFill>
              <a:srgbClr val="FEF248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C77F5E6-6328-7036-E9CF-48491636D6A2}"/>
                </a:ext>
              </a:extLst>
            </p:cNvPr>
            <p:cNvSpPr txBox="1"/>
            <p:nvPr/>
          </p:nvSpPr>
          <p:spPr>
            <a:xfrm>
              <a:off x="526728" y="369604"/>
              <a:ext cx="19061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생각 열기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D0C1AEEB-0D53-607F-8A9C-461C3942B65A}"/>
              </a:ext>
            </a:extLst>
          </p:cNvPr>
          <p:cNvSpPr txBox="1"/>
          <p:nvPr/>
        </p:nvSpPr>
        <p:spPr>
          <a:xfrm>
            <a:off x="2301652" y="306104"/>
            <a:ext cx="671235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인간의 환경 속으로 들어온 로봇</a:t>
            </a: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B8F4EEB2-97B9-95B8-C6BF-2F3C58904CC0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FEF248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A0026B68-25E2-EAF7-7488-F6C13016077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8954" r="20545" b="5071"/>
          <a:stretch/>
        </p:blipFill>
        <p:spPr>
          <a:xfrm>
            <a:off x="4061754" y="2808272"/>
            <a:ext cx="4902734" cy="3436556"/>
          </a:xfrm>
          <a:prstGeom prst="rect">
            <a:avLst/>
          </a:prstGeom>
        </p:spPr>
      </p:pic>
      <p:grpSp>
        <p:nvGrpSpPr>
          <p:cNvPr id="34" name="그룹 33">
            <a:extLst>
              <a:ext uri="{FF2B5EF4-FFF2-40B4-BE49-F238E27FC236}">
                <a16:creationId xmlns:a16="http://schemas.microsoft.com/office/drawing/2014/main" id="{5053F8CB-BF42-677C-F69D-6BA4A5DBD767}"/>
              </a:ext>
            </a:extLst>
          </p:cNvPr>
          <p:cNvGrpSpPr/>
          <p:nvPr/>
        </p:nvGrpSpPr>
        <p:grpSpPr>
          <a:xfrm>
            <a:off x="2726994" y="3778628"/>
            <a:ext cx="3332693" cy="1495843"/>
            <a:chOff x="6081307" y="5214760"/>
            <a:chExt cx="3332693" cy="1495843"/>
          </a:xfrm>
        </p:grpSpPr>
        <p:pic>
          <p:nvPicPr>
            <p:cNvPr id="33" name="그림 32">
              <a:extLst>
                <a:ext uri="{FF2B5EF4-FFF2-40B4-BE49-F238E27FC236}">
                  <a16:creationId xmlns:a16="http://schemas.microsoft.com/office/drawing/2014/main" id="{31557FDA-7D59-E5BC-F2BB-DE5D08B6BAF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118252" y="5214760"/>
              <a:ext cx="3295748" cy="1495843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2814B5F-41F6-030D-2BD4-172EC4E5F1DB}"/>
                </a:ext>
              </a:extLst>
            </p:cNvPr>
            <p:cNvSpPr txBox="1"/>
            <p:nvPr/>
          </p:nvSpPr>
          <p:spPr>
            <a:xfrm>
              <a:off x="6081307" y="5433455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51943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0C2BDF-85C1-901A-BEF5-C614053C3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73741666-ACDD-6757-2F9E-7A0B2BF75AA9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2EBE0300-08F4-EEB1-DB8E-3EB76087EC61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530700-840A-C03B-D47D-86DD8577B138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구성 요소의 기초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5850B9-8572-E405-0AAA-0AA8492C438E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272DACDB-D8D6-7C71-EAE4-7DBAF44276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55C2DC3-CB33-35A5-F51A-9E132A7E44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B8B1E28-6041-7D0E-18EB-148A3D7F53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779AD6-07FA-9156-5D19-45CC3AA6EE42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기본 구성</a:t>
            </a: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434F4BE1-CEF3-04E6-4F26-F8FD01EF5E5E}"/>
              </a:ext>
            </a:extLst>
          </p:cNvPr>
          <p:cNvSpPr/>
          <p:nvPr/>
        </p:nvSpPr>
        <p:spPr>
          <a:xfrm>
            <a:off x="424978" y="120407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996B477A-8F62-FA1C-1D6F-90419EDAF455}"/>
              </a:ext>
            </a:extLst>
          </p:cNvPr>
          <p:cNvSpPr/>
          <p:nvPr/>
        </p:nvSpPr>
        <p:spPr>
          <a:xfrm>
            <a:off x="854280" y="1790472"/>
            <a:ext cx="8110208" cy="4590856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40EF90-1ED3-A74C-4DD6-34CD64066FDD}"/>
              </a:ext>
            </a:extLst>
          </p:cNvPr>
          <p:cNvSpPr txBox="1"/>
          <p:nvPr/>
        </p:nvSpPr>
        <p:spPr>
          <a:xfrm>
            <a:off x="920682" y="1894081"/>
            <a:ext cx="7899789" cy="434064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로봇은 기본적으로 몸을 구성하고 물리적인 동작을 담당하는 하드웨어와 정보를 처리하여 각 부에 명령을 내리는 소프트웨어로 이루어짐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하드웨어는 제작자의 의도에 따라 다양한 모습을 가지며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제어를 위해 제작한 소프트웨어가 탑재됨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154531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92692D-6529-7B67-4DAE-486BF864C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7B006434-7867-1298-40A3-6480654BA901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C4A37E23-1BE7-B0B2-F116-D62DC06FA461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BDE043-7634-445B-7B29-FF5C723D5ADE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구성 요소의 기초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7DF59F-344E-CB93-E13C-9C38EDBDCDFD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32460A38-262D-F5B2-FDAF-019777E181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EF91B1F-764E-EA7D-87C0-AB9D8E5862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C44C54A-B1EE-F0C1-7ECF-E73F26FBBC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4B2F8E6-A79C-0F37-D79E-6AF566D34086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사람과 로봇의 구성 요소 비교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563584B-819E-25F5-268C-5406518B323C}"/>
              </a:ext>
            </a:extLst>
          </p:cNvPr>
          <p:cNvSpPr/>
          <p:nvPr/>
        </p:nvSpPr>
        <p:spPr>
          <a:xfrm>
            <a:off x="854280" y="1790472"/>
            <a:ext cx="8110208" cy="3582744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8A4C8A-FEA6-528E-CE28-087EB011781B}"/>
              </a:ext>
            </a:extLst>
          </p:cNvPr>
          <p:cNvSpPr txBox="1"/>
          <p:nvPr/>
        </p:nvSpPr>
        <p:spPr>
          <a:xfrm>
            <a:off x="920682" y="1894081"/>
            <a:ext cx="7899789" cy="3164160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하드웨어는 사람의 육체와 비슷한 역할을 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여러 부품을 움직여 다양한 자세를 취하거나 이동할 수 있으며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센서와 같은 부품들은 사람의 감각 기관과 비슷한 역할을 하게 됨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5056A833-C94D-9183-5D14-7D76895070B2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354887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4A014-76DB-7E41-190D-D3733CEEA5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83C925EC-3AA3-811E-E600-3EBBAA7F2076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5212E41A-CB85-8218-2621-781AF29EF0F8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FAF218-21E4-99E8-6607-95474ED54310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구성 요소의 기초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CB948C-94C5-CFEC-4E73-CC9DB3210A95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4BB04DA1-A2EE-F008-DB06-036D3A8980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10FEA45-9581-0E77-DE14-2985067AD1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436C994-F08C-4C5D-0EFB-2A6D6E946AE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181D956-D681-D459-86E3-AA5AEAAF1AC5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사람과 로봇의 구성 요소 비교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474CAAC7-0D02-F5EA-7BB6-D4768D66DF5A}"/>
              </a:ext>
            </a:extLst>
          </p:cNvPr>
          <p:cNvSpPr/>
          <p:nvPr/>
        </p:nvSpPr>
        <p:spPr>
          <a:xfrm>
            <a:off x="854280" y="1790472"/>
            <a:ext cx="8110208" cy="3438728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295EE0-FDDD-5B12-0E1B-336CDA61E6E3}"/>
              </a:ext>
            </a:extLst>
          </p:cNvPr>
          <p:cNvSpPr txBox="1"/>
          <p:nvPr/>
        </p:nvSpPr>
        <p:spPr>
          <a:xfrm>
            <a:off x="920682" y="1894081"/>
            <a:ext cx="7899789" cy="3164160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반면에 소프트웨어는 사람의 뇌의 기능과 같은 역할을 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미리 작성된 명령 프로그램을 통해 데이터를 처리하고 하드웨어에 명령을 전달하여 다양하게 작동시킴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EA7E9E41-781D-3763-8302-75EC044A3E45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040988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51CA22-E797-F12D-2DEB-416A89496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hlinkClick r:id="rId2" action="ppaction://hlinkpres?slideindex=1&amp;slidetitle="/>
            <a:extLst>
              <a:ext uri="{FF2B5EF4-FFF2-40B4-BE49-F238E27FC236}">
                <a16:creationId xmlns:a16="http://schemas.microsoft.com/office/drawing/2014/main" id="{3E48CDC1-B762-9B96-21D2-146CEA1BE8C0}"/>
              </a:ext>
            </a:extLst>
          </p:cNvPr>
          <p:cNvSpPr txBox="1"/>
          <p:nvPr/>
        </p:nvSpPr>
        <p:spPr>
          <a:xfrm>
            <a:off x="2195736" y="2876040"/>
            <a:ext cx="4176464" cy="1396536"/>
          </a:xfrm>
          <a:prstGeom prst="rect">
            <a:avLst/>
          </a:prstGeom>
          <a:solidFill>
            <a:srgbClr val="FEF68C"/>
          </a:solidFill>
        </p:spPr>
        <p:txBody>
          <a:bodyPr wrap="square">
            <a:spAutoFit/>
          </a:bodyPr>
          <a:lstStyle/>
          <a:p>
            <a:pPr algn="ctr" defTabSz="45720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5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사람과 로봇의 </a:t>
            </a:r>
            <a:endParaRPr lang="en-US" altLang="ko-KR" sz="25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defTabSz="45720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5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구성 요소 비교</a:t>
            </a:r>
            <a:endParaRPr lang="en-US" altLang="ko-KR" sz="25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defTabSz="457200" eaLnBrk="1" fontAlgn="auto" latinLnBrk="1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500" b="1" dirty="0">
                <a:solidFill>
                  <a:schemeClr val="accent4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자세히 보기</a:t>
            </a: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C726BC59-5D75-9759-802B-70879FDF54D7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9C30E13E-3338-5462-8B08-7EF8B99F14D2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4BCB9D-7A64-D9CA-8A06-082C88FA2F48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구성 요소의 기초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B2B06D-1D0B-8184-2525-E20C3930BAC8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3" action="ppaction://hlinksldjump"/>
            <a:extLst>
              <a:ext uri="{FF2B5EF4-FFF2-40B4-BE49-F238E27FC236}">
                <a16:creationId xmlns:a16="http://schemas.microsoft.com/office/drawing/2014/main" id="{A9FB8154-69B9-70FA-A6C3-6B83E3776A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0D0DAB2-7025-000A-712E-57005D72962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8C39821-8F02-9B8E-7E51-13A4AC1E2DB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90374B2-4DC4-20CE-5B94-C4800C4C3DF3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사람과 로봇의 구성 요소 비교</a:t>
            </a: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37AC8F73-487F-2CCE-F272-0ABED1E0C3C9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0CC7DDAE-B7B7-B000-985F-47C6417113A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802" y="1543682"/>
            <a:ext cx="3252614" cy="4908290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BD7ACFFF-86A0-EA30-22DF-301BB8834FA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589624"/>
            <a:ext cx="1259177" cy="490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7038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347BA9-02D5-F72D-5B4F-3917BC4AC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3D589A38-4886-2737-1323-66D2A41E4CE4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4A64965A-E4BD-B4B3-7C81-DDE77B15D8C7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5B5137-0CCD-170B-B338-C964AFC3C34E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구성 요소의 기초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19A277-59E0-F48B-F3D4-3071691E5E6F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075403FD-AAA6-CAF7-3624-A1CAA7F37E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82C84B0-EAF0-01DB-F3F7-E6D3283DBB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F917A40-8D21-EA4F-9A40-B73E8C7AE7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682AD8-08E4-9E9E-0C74-5597DBDB3777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소프트웨어의 특징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0FE6E8DF-E928-C86D-2C47-42195AE068DA}"/>
              </a:ext>
            </a:extLst>
          </p:cNvPr>
          <p:cNvSpPr/>
          <p:nvPr/>
        </p:nvSpPr>
        <p:spPr>
          <a:xfrm>
            <a:off x="854280" y="1790472"/>
            <a:ext cx="8110208" cy="4518848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627909-6EFE-AFA3-CDD1-E525D22C55B9}"/>
              </a:ext>
            </a:extLst>
          </p:cNvPr>
          <p:cNvSpPr txBox="1"/>
          <p:nvPr/>
        </p:nvSpPr>
        <p:spPr>
          <a:xfrm>
            <a:off x="920682" y="1894081"/>
            <a:ext cx="7899789" cy="434064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성능과 기능은 하드웨어와 소프트웨어의 효율적인 통합에 달려 있으며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 두 요소가 원활하게 협력하여 작업을 수행함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현대의 로봇은 자동차 제조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의료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운송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농업 및 인공지능 연구 등 다양한 분야에서 사용되며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생활의 편의성과 생산성을 향상시키는 데 중요한 역할을 함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866A9F36-FE74-9C86-D7DA-29A54D3256E1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982069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49298D-58EB-4F12-7BE0-59FD8DF1B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670B4B98-27C7-BB2E-9896-AD0D004587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919" y="1656009"/>
            <a:ext cx="3424390" cy="1789495"/>
          </a:xfrm>
          <a:prstGeom prst="rect">
            <a:avLst/>
          </a:prstGeom>
          <a:effectLst/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014C8932-8496-1D20-5D69-5656A716D46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816866" y="3438663"/>
            <a:ext cx="1876425" cy="674402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7B73F216-C754-7E7F-F7BF-B36F048C7C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94725" y="3438661"/>
            <a:ext cx="1876425" cy="674403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7D480BF-8621-9DF2-ECDF-88D89872241E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2F603F88-6155-63B9-1477-3A71F3F620C3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47850D-9C07-7C05-BCF7-5D7677133844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구성 요소의 기초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84BC08-C23C-6662-4748-BBBADE3838DD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4" action="ppaction://hlinksldjump"/>
            <a:extLst>
              <a:ext uri="{FF2B5EF4-FFF2-40B4-BE49-F238E27FC236}">
                <a16:creationId xmlns:a16="http://schemas.microsoft.com/office/drawing/2014/main" id="{FAF334FC-BDA4-7398-7D12-F6534F390BA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D1A3187-9A3F-921C-D298-3E22C946843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3C1991B-7B35-3F0C-6949-B4EE8EA86F5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91722FC-9B98-31AE-9A8D-BF1165A98842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소프트웨어의 특징</a:t>
            </a: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BB25B770-B835-BBD8-8F16-D3BE8A5736E6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D82203A-FB9B-A2D9-4007-24ACFCC0A39D}"/>
              </a:ext>
            </a:extLst>
          </p:cNvPr>
          <p:cNvSpPr txBox="1"/>
          <p:nvPr/>
        </p:nvSpPr>
        <p:spPr>
          <a:xfrm>
            <a:off x="1470425" y="2090740"/>
            <a:ext cx="484737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latinLnBrk="1" hangingPunct="1">
              <a:defRPr/>
            </a:pPr>
            <a:r>
              <a:rPr lang="en-US" altLang="ko-KR" sz="1650" dirty="0">
                <a:solidFill>
                  <a:schemeClr val="bg1">
                    <a:lumMod val="95000"/>
                  </a:schemeClr>
                </a:solidFill>
                <a:latin typeface="나눔고딕 ExtraBold" pitchFamily="50" charset="-127"/>
                <a:ea typeface="나눔고딕 ExtraBold" pitchFamily="50" charset="-127"/>
              </a:rPr>
              <a:t>1</a:t>
            </a:r>
            <a:endParaRPr lang="ko-KR" altLang="en-US" sz="1650" dirty="0">
              <a:solidFill>
                <a:schemeClr val="bg1">
                  <a:lumMod val="95000"/>
                </a:schemeClr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6" name="모서리가 둥근 직사각형 11">
            <a:hlinkClick r:id="rId8" action="ppaction://hlinkpres?slideindex=1&amp;slidetitle="/>
            <a:extLst>
              <a:ext uri="{FF2B5EF4-FFF2-40B4-BE49-F238E27FC236}">
                <a16:creationId xmlns:a16="http://schemas.microsoft.com/office/drawing/2014/main" id="{6CD0D976-FFC4-68FB-3A06-C68900A90C54}"/>
              </a:ext>
            </a:extLst>
          </p:cNvPr>
          <p:cNvSpPr/>
          <p:nvPr/>
        </p:nvSpPr>
        <p:spPr>
          <a:xfrm>
            <a:off x="424978" y="2263864"/>
            <a:ext cx="1895856" cy="3024000"/>
          </a:xfrm>
          <a:prstGeom prst="roundRect">
            <a:avLst/>
          </a:prstGeom>
          <a:gradFill>
            <a:gsLst>
              <a:gs pos="0">
                <a:schemeClr val="bg1"/>
              </a:gs>
              <a:gs pos="49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 특징</a:t>
            </a:r>
            <a:endParaRPr lang="en-US" altLang="ko-KR" sz="2400" b="1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2400" b="1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20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자세히 보기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D805D60E-CB7B-C8BD-1905-5C5466DA802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005" y="3320793"/>
            <a:ext cx="1765022" cy="2914272"/>
          </a:xfrm>
          <a:prstGeom prst="rect">
            <a:avLst/>
          </a:prstGeom>
          <a:effectLst/>
        </p:spPr>
      </p:pic>
      <p:sp>
        <p:nvSpPr>
          <p:cNvPr id="27" name="모서리가 둥근 직사각형 11">
            <a:hlinkClick r:id="rId10" action="ppaction://hlinkpres?slideindex=1&amp;slidetitle="/>
            <a:extLst>
              <a:ext uri="{FF2B5EF4-FFF2-40B4-BE49-F238E27FC236}">
                <a16:creationId xmlns:a16="http://schemas.microsoft.com/office/drawing/2014/main" id="{7A2AE271-ECD5-C348-9AE6-8EF4B8BADCB1}"/>
              </a:ext>
            </a:extLst>
          </p:cNvPr>
          <p:cNvSpPr/>
          <p:nvPr/>
        </p:nvSpPr>
        <p:spPr>
          <a:xfrm>
            <a:off x="6942125" y="2263862"/>
            <a:ext cx="1895856" cy="3024000"/>
          </a:xfrm>
          <a:prstGeom prst="roundRect">
            <a:avLst/>
          </a:prstGeom>
          <a:gradFill>
            <a:gsLst>
              <a:gs pos="0">
                <a:schemeClr val="bg1"/>
              </a:gs>
              <a:gs pos="49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>
            <a:innerShdw blurRad="508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소프트웨어 특징</a:t>
            </a:r>
            <a:endParaRPr lang="en-US" altLang="ko-KR" sz="2400" b="1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2400" b="1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20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자세히 보기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AF4C810-74E1-7AA4-CDEB-A531A8253FF5}"/>
              </a:ext>
            </a:extLst>
          </p:cNvPr>
          <p:cNvSpPr txBox="1"/>
          <p:nvPr/>
        </p:nvSpPr>
        <p:spPr>
          <a:xfrm>
            <a:off x="3009746" y="3445659"/>
            <a:ext cx="26967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algn="ctr" latinLnBrk="1"/>
            <a:r>
              <a:rPr lang="ko-KR" altLang="en-US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제조 산업에 활용하는 로봇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F1D7C35-5CB8-BF16-DC80-4F95CC8BACFA}"/>
              </a:ext>
            </a:extLst>
          </p:cNvPr>
          <p:cNvSpPr txBox="1"/>
          <p:nvPr/>
        </p:nvSpPr>
        <p:spPr>
          <a:xfrm>
            <a:off x="2499301" y="4982909"/>
            <a:ext cx="22578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algn="r" latinLnBrk="1"/>
            <a:r>
              <a:rPr lang="ko-KR" altLang="en-US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인간에게 직접적인 </a:t>
            </a:r>
            <a:br>
              <a:rPr lang="en-US" altLang="ko-KR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도움을 주는 </a:t>
            </a:r>
            <a:br>
              <a:rPr lang="en-US" altLang="ko-KR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서비스 로봇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764463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0669E6-65BB-6857-939A-BF1E88451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CB47C3C9-B22F-0771-0867-D6F63AB8A9C7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C95E324-9BCA-79FE-1F6D-42A5161259E5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581945-96B0-E682-A0ED-61745E964372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441B8F-DE20-E269-FDD0-5C6FCFAD5B9C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9E31234C-D081-C422-58C4-0CEC666215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1923413-D204-C1D0-CEB1-2AC3131601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521EEAC-421D-75DD-4D3F-3730070B64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00F9F32-3781-B58B-E9EC-39C7125739C5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04370F68-36AB-75CB-148F-77108E68E4B8}"/>
              </a:ext>
            </a:extLst>
          </p:cNvPr>
          <p:cNvSpPr/>
          <p:nvPr/>
        </p:nvSpPr>
        <p:spPr>
          <a:xfrm>
            <a:off x="854280" y="1790472"/>
            <a:ext cx="8110208" cy="4518848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C5725F-DF49-A2FD-6731-2B740BE16AB1}"/>
              </a:ext>
            </a:extLst>
          </p:cNvPr>
          <p:cNvSpPr txBox="1"/>
          <p:nvPr/>
        </p:nvSpPr>
        <p:spPr>
          <a:xfrm>
            <a:off x="920682" y="1894081"/>
            <a:ext cx="7899789" cy="434064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하드웨어는 로봇의 물리적인 부분으로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목적에 따라 다양한 형태와 크기로 만들어지며 로봇의 성능을 결정하는 중요한 역할임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일반적으로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기구부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구동부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제어부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전원부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센서부로 구성되지만 수행하는 작업의 종류와 요구 사항에 따라 구성 요소들을 추가하거나 제거하기도 함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9D0078B5-284C-C39E-D728-AF263CD0B935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8117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ACEFA6-082F-BD23-6B1D-643B6F98A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A1ED2F62-AF86-94CE-BE86-572377074367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5771D2BD-2081-0DBA-F51E-81B62E83E6E4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39E324-9A9B-B160-B7AE-CC186CEECF75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409349-7EA6-4D96-E074-12AC4FB8FD27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5DBBF899-5E75-7E43-E784-F3EF54C08B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1CBC447-3EE6-6C48-EA0D-ECA1E58367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CE10336-AE86-D042-E7F3-861CDA6E13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6CE72BD-A746-E139-543F-DAB5894611F6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512345EC-E986-7DAC-160C-9626BA85BF13}"/>
              </a:ext>
            </a:extLst>
          </p:cNvPr>
          <p:cNvSpPr/>
          <p:nvPr/>
        </p:nvSpPr>
        <p:spPr>
          <a:xfrm>
            <a:off x="854280" y="2420143"/>
            <a:ext cx="8110208" cy="3911058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0C5836-6FC9-F860-06E0-1F82C3ADA818}"/>
              </a:ext>
            </a:extLst>
          </p:cNvPr>
          <p:cNvSpPr txBox="1"/>
          <p:nvPr/>
        </p:nvSpPr>
        <p:spPr>
          <a:xfrm>
            <a:off x="920682" y="2523753"/>
            <a:ext cx="7971797" cy="4609473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기구부는 사람의 기초 골격과 그 사이를 잇는 관절에 해당함</a:t>
            </a:r>
            <a:r>
              <a:rPr lang="en-US" altLang="ko-KR" sz="2800" b="1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즉</a:t>
            </a:r>
            <a:r>
              <a:rPr lang="en-US" altLang="ko-KR" sz="2800" b="1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b="1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여러 개로 나누어진 뼈들을 잇는 관절의 집합에 비유할 수 있음</a:t>
            </a:r>
            <a:endParaRPr lang="en-US" altLang="ko-KR" sz="2800" b="1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뼈대는 다양한 재료로 만들어지며 움직이는 부분을 만들기 위해서는 반드시 관절이 필요함</a:t>
            </a: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58271ABE-F8CB-2869-F31C-8B0864F43280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78507AE-3D9A-F6DE-5CB2-FC763063C8FB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기구부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Google Shape;11;p2">
            <a:extLst>
              <a:ext uri="{FF2B5EF4-FFF2-40B4-BE49-F238E27FC236}">
                <a16:creationId xmlns:a16="http://schemas.microsoft.com/office/drawing/2014/main" id="{ECE2A9FF-9EFF-80BE-C2B5-E45CB0DAFBD1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079982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86E19C-015F-5825-3D2B-16F3782720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26183CDD-9DF4-42C9-7966-F47C433422F3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기구부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8" name="말풍선: 타원형 27">
            <a:extLst>
              <a:ext uri="{FF2B5EF4-FFF2-40B4-BE49-F238E27FC236}">
                <a16:creationId xmlns:a16="http://schemas.microsoft.com/office/drawing/2014/main" id="{9EFEF6A3-F2A3-E549-0477-BC0E01CC2892}"/>
              </a:ext>
            </a:extLst>
          </p:cNvPr>
          <p:cNvSpPr/>
          <p:nvPr/>
        </p:nvSpPr>
        <p:spPr bwMode="auto">
          <a:xfrm>
            <a:off x="6594073" y="1412776"/>
            <a:ext cx="2403432" cy="2047984"/>
          </a:xfrm>
          <a:prstGeom prst="wedgeEllipseCallout">
            <a:avLst>
              <a:gd name="adj1" fmla="val -24688"/>
              <a:gd name="adj2" fmla="val 60966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31D9E1C0-88A8-E492-AE5B-BED052F45A2B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88F4302F-CD5C-B02A-E876-77CF328EFE6D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9A9BC8-B132-F968-EB1D-022946B825EF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ED5DAF-D60F-299C-DBF0-9E9B76934C4C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6A537877-E072-36F8-2C46-DB297DF5D3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5BF78D7-FF87-5A5E-0C92-5B1756170B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970B4E2-31A9-B7ED-D105-3CD4DE8B7C4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B24588-721A-8B2D-4E53-D56296872DA4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C55EC4FF-7F48-C5A1-436B-6B59E56BE575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6F421E2C-895C-0854-4F9E-D0C8CFA6D920}"/>
              </a:ext>
            </a:extLst>
          </p:cNvPr>
          <p:cNvSpPr/>
          <p:nvPr/>
        </p:nvSpPr>
        <p:spPr>
          <a:xfrm>
            <a:off x="801870" y="2372518"/>
            <a:ext cx="4941856" cy="3771107"/>
          </a:xfrm>
          <a:prstGeom prst="roundRect">
            <a:avLst>
              <a:gd name="adj" fmla="val 3843"/>
            </a:avLst>
          </a:prstGeom>
          <a:solidFill>
            <a:srgbClr val="FFFCD1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CAF79A4-DDA2-8DA8-1016-09BC0235622F}"/>
              </a:ext>
            </a:extLst>
          </p:cNvPr>
          <p:cNvSpPr txBox="1"/>
          <p:nvPr/>
        </p:nvSpPr>
        <p:spPr>
          <a:xfrm>
            <a:off x="1408356" y="6174877"/>
            <a:ext cx="372888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algn="ctr" latinLnBrk="1"/>
            <a:r>
              <a:rPr lang="ko-KR" altLang="en-US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 사람의 팔과 유사한 로봇 팔의 구조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76A147CD-8336-2CB6-0BE3-973EFBD6A8D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79" y="2095676"/>
            <a:ext cx="5166578" cy="4324789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2ADD58B7-5D35-451B-8EE3-43A1B60EDE2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016" t="20116" r="44206" b="15957"/>
          <a:stretch/>
        </p:blipFill>
        <p:spPr>
          <a:xfrm>
            <a:off x="5879386" y="3608320"/>
            <a:ext cx="1915670" cy="2734862"/>
          </a:xfrm>
          <a:prstGeom prst="rect">
            <a:avLst/>
          </a:prstGeom>
        </p:spPr>
      </p:pic>
      <p:sp>
        <p:nvSpPr>
          <p:cNvPr id="23" name="TextBox 22">
            <a:hlinkClick r:id="rId8" action="ppaction://hlinkpres?slideindex=1&amp;slidetitle="/>
            <a:extLst>
              <a:ext uri="{FF2B5EF4-FFF2-40B4-BE49-F238E27FC236}">
                <a16:creationId xmlns:a16="http://schemas.microsoft.com/office/drawing/2014/main" id="{EFBD88C1-8B7A-C972-7C16-D4D811309E03}"/>
              </a:ext>
            </a:extLst>
          </p:cNvPr>
          <p:cNvSpPr txBox="1"/>
          <p:nvPr/>
        </p:nvSpPr>
        <p:spPr>
          <a:xfrm>
            <a:off x="6894371" y="1574080"/>
            <a:ext cx="19156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사람 팔과 로봇 팔</a:t>
            </a:r>
            <a:br>
              <a:rPr lang="en-US" altLang="ko-KR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</a:br>
            <a:r>
              <a:rPr lang="en-US" altLang="ko-KR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(</a:t>
            </a:r>
            <a:r>
              <a:rPr lang="ko-KR" altLang="en-US" sz="2200" b="1" dirty="0" err="1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다관절</a:t>
            </a:r>
            <a:r>
              <a:rPr lang="en-US" altLang="ko-KR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)</a:t>
            </a:r>
            <a:r>
              <a:rPr lang="ko-KR" altLang="en-US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의 움직임</a:t>
            </a:r>
            <a:endParaRPr lang="en-US" altLang="ko-KR" sz="2200" b="1" dirty="0">
              <a:solidFill>
                <a:srgbClr val="3AA3C4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dirty="0">
                <a:solidFill>
                  <a:srgbClr val="2D2B2A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 보기</a:t>
            </a:r>
            <a:endParaRPr lang="ko-KR" altLang="en-US" sz="2000" dirty="0">
              <a:solidFill>
                <a:srgbClr val="2D2B2A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  <p:sp>
        <p:nvSpPr>
          <p:cNvPr id="30" name="Google Shape;11;p2">
            <a:extLst>
              <a:ext uri="{FF2B5EF4-FFF2-40B4-BE49-F238E27FC236}">
                <a16:creationId xmlns:a16="http://schemas.microsoft.com/office/drawing/2014/main" id="{C4558886-1882-31DC-1C2F-5A8900981CB2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57480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147">
            <a:extLst>
              <a:ext uri="{FF2B5EF4-FFF2-40B4-BE49-F238E27FC236}">
                <a16:creationId xmlns:a16="http://schemas.microsoft.com/office/drawing/2014/main" id="{446962C5-0F07-DB5A-9F78-46EFCCB9CA12}"/>
              </a:ext>
            </a:extLst>
          </p:cNvPr>
          <p:cNvSpPr>
            <a:spLocks/>
          </p:cNvSpPr>
          <p:nvPr/>
        </p:nvSpPr>
        <p:spPr bwMode="auto">
          <a:xfrm>
            <a:off x="146923" y="2778361"/>
            <a:ext cx="684000" cy="684000"/>
          </a:xfrm>
          <a:custGeom>
            <a:avLst/>
            <a:gdLst>
              <a:gd name="T0" fmla="*/ 110 w 218"/>
              <a:gd name="T1" fmla="*/ 0 h 218"/>
              <a:gd name="T2" fmla="*/ 110 w 218"/>
              <a:gd name="T3" fmla="*/ 0 h 218"/>
              <a:gd name="T4" fmla="*/ 132 w 218"/>
              <a:gd name="T5" fmla="*/ 2 h 218"/>
              <a:gd name="T6" fmla="*/ 152 w 218"/>
              <a:gd name="T7" fmla="*/ 8 h 218"/>
              <a:gd name="T8" fmla="*/ 170 w 218"/>
              <a:gd name="T9" fmla="*/ 18 h 218"/>
              <a:gd name="T10" fmla="*/ 186 w 218"/>
              <a:gd name="T11" fmla="*/ 32 h 218"/>
              <a:gd name="T12" fmla="*/ 200 w 218"/>
              <a:gd name="T13" fmla="*/ 48 h 218"/>
              <a:gd name="T14" fmla="*/ 210 w 218"/>
              <a:gd name="T15" fmla="*/ 66 h 218"/>
              <a:gd name="T16" fmla="*/ 216 w 218"/>
              <a:gd name="T17" fmla="*/ 86 h 218"/>
              <a:gd name="T18" fmla="*/ 218 w 218"/>
              <a:gd name="T19" fmla="*/ 108 h 218"/>
              <a:gd name="T20" fmla="*/ 218 w 218"/>
              <a:gd name="T21" fmla="*/ 108 h 218"/>
              <a:gd name="T22" fmla="*/ 216 w 218"/>
              <a:gd name="T23" fmla="*/ 130 h 218"/>
              <a:gd name="T24" fmla="*/ 210 w 218"/>
              <a:gd name="T25" fmla="*/ 152 h 218"/>
              <a:gd name="T26" fmla="*/ 200 w 218"/>
              <a:gd name="T27" fmla="*/ 170 h 218"/>
              <a:gd name="T28" fmla="*/ 186 w 218"/>
              <a:gd name="T29" fmla="*/ 186 h 218"/>
              <a:gd name="T30" fmla="*/ 170 w 218"/>
              <a:gd name="T31" fmla="*/ 200 h 218"/>
              <a:gd name="T32" fmla="*/ 152 w 218"/>
              <a:gd name="T33" fmla="*/ 210 h 218"/>
              <a:gd name="T34" fmla="*/ 132 w 218"/>
              <a:gd name="T35" fmla="*/ 216 h 218"/>
              <a:gd name="T36" fmla="*/ 110 w 218"/>
              <a:gd name="T37" fmla="*/ 218 h 218"/>
              <a:gd name="T38" fmla="*/ 110 w 218"/>
              <a:gd name="T39" fmla="*/ 218 h 218"/>
              <a:gd name="T40" fmla="*/ 88 w 218"/>
              <a:gd name="T41" fmla="*/ 216 h 218"/>
              <a:gd name="T42" fmla="*/ 68 w 218"/>
              <a:gd name="T43" fmla="*/ 210 h 218"/>
              <a:gd name="T44" fmla="*/ 48 w 218"/>
              <a:gd name="T45" fmla="*/ 200 h 218"/>
              <a:gd name="T46" fmla="*/ 32 w 218"/>
              <a:gd name="T47" fmla="*/ 186 h 218"/>
              <a:gd name="T48" fmla="*/ 20 w 218"/>
              <a:gd name="T49" fmla="*/ 170 h 218"/>
              <a:gd name="T50" fmla="*/ 10 w 218"/>
              <a:gd name="T51" fmla="*/ 152 h 218"/>
              <a:gd name="T52" fmla="*/ 2 w 218"/>
              <a:gd name="T53" fmla="*/ 130 h 218"/>
              <a:gd name="T54" fmla="*/ 0 w 218"/>
              <a:gd name="T55" fmla="*/ 108 h 218"/>
              <a:gd name="T56" fmla="*/ 0 w 218"/>
              <a:gd name="T57" fmla="*/ 108 h 218"/>
              <a:gd name="T58" fmla="*/ 2 w 218"/>
              <a:gd name="T59" fmla="*/ 86 h 218"/>
              <a:gd name="T60" fmla="*/ 10 w 218"/>
              <a:gd name="T61" fmla="*/ 66 h 218"/>
              <a:gd name="T62" fmla="*/ 20 w 218"/>
              <a:gd name="T63" fmla="*/ 48 h 218"/>
              <a:gd name="T64" fmla="*/ 32 w 218"/>
              <a:gd name="T65" fmla="*/ 32 h 218"/>
              <a:gd name="T66" fmla="*/ 48 w 218"/>
              <a:gd name="T67" fmla="*/ 18 h 218"/>
              <a:gd name="T68" fmla="*/ 68 w 218"/>
              <a:gd name="T69" fmla="*/ 8 h 218"/>
              <a:gd name="T70" fmla="*/ 88 w 218"/>
              <a:gd name="T71" fmla="*/ 2 h 218"/>
              <a:gd name="T72" fmla="*/ 110 w 218"/>
              <a:gd name="T73" fmla="*/ 0 h 218"/>
              <a:gd name="T74" fmla="*/ 110 w 218"/>
              <a:gd name="T75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8" h="218">
                <a:moveTo>
                  <a:pt x="110" y="0"/>
                </a:moveTo>
                <a:lnTo>
                  <a:pt x="110" y="0"/>
                </a:lnTo>
                <a:lnTo>
                  <a:pt x="132" y="2"/>
                </a:lnTo>
                <a:lnTo>
                  <a:pt x="152" y="8"/>
                </a:lnTo>
                <a:lnTo>
                  <a:pt x="170" y="18"/>
                </a:lnTo>
                <a:lnTo>
                  <a:pt x="186" y="32"/>
                </a:lnTo>
                <a:lnTo>
                  <a:pt x="200" y="48"/>
                </a:lnTo>
                <a:lnTo>
                  <a:pt x="210" y="66"/>
                </a:lnTo>
                <a:lnTo>
                  <a:pt x="216" y="86"/>
                </a:lnTo>
                <a:lnTo>
                  <a:pt x="218" y="108"/>
                </a:lnTo>
                <a:lnTo>
                  <a:pt x="218" y="108"/>
                </a:lnTo>
                <a:lnTo>
                  <a:pt x="216" y="130"/>
                </a:lnTo>
                <a:lnTo>
                  <a:pt x="210" y="152"/>
                </a:lnTo>
                <a:lnTo>
                  <a:pt x="200" y="170"/>
                </a:lnTo>
                <a:lnTo>
                  <a:pt x="186" y="186"/>
                </a:lnTo>
                <a:lnTo>
                  <a:pt x="170" y="200"/>
                </a:lnTo>
                <a:lnTo>
                  <a:pt x="152" y="210"/>
                </a:lnTo>
                <a:lnTo>
                  <a:pt x="132" y="216"/>
                </a:lnTo>
                <a:lnTo>
                  <a:pt x="110" y="218"/>
                </a:lnTo>
                <a:lnTo>
                  <a:pt x="110" y="218"/>
                </a:lnTo>
                <a:lnTo>
                  <a:pt x="88" y="216"/>
                </a:lnTo>
                <a:lnTo>
                  <a:pt x="68" y="210"/>
                </a:lnTo>
                <a:lnTo>
                  <a:pt x="48" y="200"/>
                </a:lnTo>
                <a:lnTo>
                  <a:pt x="32" y="186"/>
                </a:lnTo>
                <a:lnTo>
                  <a:pt x="20" y="170"/>
                </a:lnTo>
                <a:lnTo>
                  <a:pt x="10" y="152"/>
                </a:lnTo>
                <a:lnTo>
                  <a:pt x="2" y="130"/>
                </a:lnTo>
                <a:lnTo>
                  <a:pt x="0" y="108"/>
                </a:lnTo>
                <a:lnTo>
                  <a:pt x="0" y="108"/>
                </a:lnTo>
                <a:lnTo>
                  <a:pt x="2" y="86"/>
                </a:lnTo>
                <a:lnTo>
                  <a:pt x="10" y="66"/>
                </a:lnTo>
                <a:lnTo>
                  <a:pt x="20" y="48"/>
                </a:lnTo>
                <a:lnTo>
                  <a:pt x="32" y="32"/>
                </a:lnTo>
                <a:lnTo>
                  <a:pt x="48" y="18"/>
                </a:lnTo>
                <a:lnTo>
                  <a:pt x="68" y="8"/>
                </a:lnTo>
                <a:lnTo>
                  <a:pt x="88" y="2"/>
                </a:lnTo>
                <a:lnTo>
                  <a:pt x="110" y="0"/>
                </a:lnTo>
                <a:lnTo>
                  <a:pt x="110" y="0"/>
                </a:lnTo>
                <a:close/>
              </a:path>
            </a:pathLst>
          </a:custGeom>
          <a:solidFill>
            <a:srgbClr val="FEF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6" name="Freeform 148">
            <a:extLst>
              <a:ext uri="{FF2B5EF4-FFF2-40B4-BE49-F238E27FC236}">
                <a16:creationId xmlns:a16="http://schemas.microsoft.com/office/drawing/2014/main" id="{2C06715E-37ED-E1DB-5C83-FDB2D8CAE6EF}"/>
              </a:ext>
            </a:extLst>
          </p:cNvPr>
          <p:cNvSpPr>
            <a:spLocks/>
          </p:cNvSpPr>
          <p:nvPr/>
        </p:nvSpPr>
        <p:spPr bwMode="auto">
          <a:xfrm>
            <a:off x="696570" y="0"/>
            <a:ext cx="3031364" cy="2839576"/>
          </a:xfrm>
          <a:custGeom>
            <a:avLst/>
            <a:gdLst>
              <a:gd name="T0" fmla="*/ 314 w 1674"/>
              <a:gd name="T1" fmla="*/ 1362 h 1416"/>
              <a:gd name="T2" fmla="*/ 314 w 1674"/>
              <a:gd name="T3" fmla="*/ 1362 h 1416"/>
              <a:gd name="T4" fmla="*/ 300 w 1674"/>
              <a:gd name="T5" fmla="*/ 1374 h 1416"/>
              <a:gd name="T6" fmla="*/ 284 w 1674"/>
              <a:gd name="T7" fmla="*/ 1384 h 1416"/>
              <a:gd name="T8" fmla="*/ 270 w 1674"/>
              <a:gd name="T9" fmla="*/ 1394 h 1416"/>
              <a:gd name="T10" fmla="*/ 252 w 1674"/>
              <a:gd name="T11" fmla="*/ 1402 h 1416"/>
              <a:gd name="T12" fmla="*/ 236 w 1674"/>
              <a:gd name="T13" fmla="*/ 1408 h 1416"/>
              <a:gd name="T14" fmla="*/ 218 w 1674"/>
              <a:gd name="T15" fmla="*/ 1412 h 1416"/>
              <a:gd name="T16" fmla="*/ 202 w 1674"/>
              <a:gd name="T17" fmla="*/ 1414 h 1416"/>
              <a:gd name="T18" fmla="*/ 184 w 1674"/>
              <a:gd name="T19" fmla="*/ 1416 h 1416"/>
              <a:gd name="T20" fmla="*/ 166 w 1674"/>
              <a:gd name="T21" fmla="*/ 1414 h 1416"/>
              <a:gd name="T22" fmla="*/ 148 w 1674"/>
              <a:gd name="T23" fmla="*/ 1412 h 1416"/>
              <a:gd name="T24" fmla="*/ 132 w 1674"/>
              <a:gd name="T25" fmla="*/ 1408 h 1416"/>
              <a:gd name="T26" fmla="*/ 114 w 1674"/>
              <a:gd name="T27" fmla="*/ 1402 h 1416"/>
              <a:gd name="T28" fmla="*/ 98 w 1674"/>
              <a:gd name="T29" fmla="*/ 1394 h 1416"/>
              <a:gd name="T30" fmla="*/ 82 w 1674"/>
              <a:gd name="T31" fmla="*/ 1384 h 1416"/>
              <a:gd name="T32" fmla="*/ 68 w 1674"/>
              <a:gd name="T33" fmla="*/ 1374 h 1416"/>
              <a:gd name="T34" fmla="*/ 54 w 1674"/>
              <a:gd name="T35" fmla="*/ 1362 h 1416"/>
              <a:gd name="T36" fmla="*/ 54 w 1674"/>
              <a:gd name="T37" fmla="*/ 1362 h 1416"/>
              <a:gd name="T38" fmla="*/ 40 w 1674"/>
              <a:gd name="T39" fmla="*/ 1348 h 1416"/>
              <a:gd name="T40" fmla="*/ 30 w 1674"/>
              <a:gd name="T41" fmla="*/ 1332 h 1416"/>
              <a:gd name="T42" fmla="*/ 20 w 1674"/>
              <a:gd name="T43" fmla="*/ 1316 h 1416"/>
              <a:gd name="T44" fmla="*/ 12 w 1674"/>
              <a:gd name="T45" fmla="*/ 1300 h 1416"/>
              <a:gd name="T46" fmla="*/ 6 w 1674"/>
              <a:gd name="T47" fmla="*/ 1284 h 1416"/>
              <a:gd name="T48" fmla="*/ 2 w 1674"/>
              <a:gd name="T49" fmla="*/ 1266 h 1416"/>
              <a:gd name="T50" fmla="*/ 0 w 1674"/>
              <a:gd name="T51" fmla="*/ 1248 h 1416"/>
              <a:gd name="T52" fmla="*/ 0 w 1674"/>
              <a:gd name="T53" fmla="*/ 1232 h 1416"/>
              <a:gd name="T54" fmla="*/ 0 w 1674"/>
              <a:gd name="T55" fmla="*/ 1214 h 1416"/>
              <a:gd name="T56" fmla="*/ 2 w 1674"/>
              <a:gd name="T57" fmla="*/ 1196 h 1416"/>
              <a:gd name="T58" fmla="*/ 6 w 1674"/>
              <a:gd name="T59" fmla="*/ 1178 h 1416"/>
              <a:gd name="T60" fmla="*/ 12 w 1674"/>
              <a:gd name="T61" fmla="*/ 1162 h 1416"/>
              <a:gd name="T62" fmla="*/ 20 w 1674"/>
              <a:gd name="T63" fmla="*/ 1146 h 1416"/>
              <a:gd name="T64" fmla="*/ 30 w 1674"/>
              <a:gd name="T65" fmla="*/ 1130 h 1416"/>
              <a:gd name="T66" fmla="*/ 40 w 1674"/>
              <a:gd name="T67" fmla="*/ 1116 h 1416"/>
              <a:gd name="T68" fmla="*/ 54 w 1674"/>
              <a:gd name="T69" fmla="*/ 1102 h 1416"/>
              <a:gd name="T70" fmla="*/ 1154 w 1674"/>
              <a:gd name="T71" fmla="*/ 0 h 1416"/>
              <a:gd name="T72" fmla="*/ 1674 w 1674"/>
              <a:gd name="T73" fmla="*/ 0 h 1416"/>
              <a:gd name="T74" fmla="*/ 314 w 1674"/>
              <a:gd name="T75" fmla="*/ 1362 h 1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74" h="1416">
                <a:moveTo>
                  <a:pt x="314" y="1362"/>
                </a:moveTo>
                <a:lnTo>
                  <a:pt x="314" y="1362"/>
                </a:lnTo>
                <a:lnTo>
                  <a:pt x="300" y="1374"/>
                </a:lnTo>
                <a:lnTo>
                  <a:pt x="284" y="1384"/>
                </a:lnTo>
                <a:lnTo>
                  <a:pt x="270" y="1394"/>
                </a:lnTo>
                <a:lnTo>
                  <a:pt x="252" y="1402"/>
                </a:lnTo>
                <a:lnTo>
                  <a:pt x="236" y="1408"/>
                </a:lnTo>
                <a:lnTo>
                  <a:pt x="218" y="1412"/>
                </a:lnTo>
                <a:lnTo>
                  <a:pt x="202" y="1414"/>
                </a:lnTo>
                <a:lnTo>
                  <a:pt x="184" y="1416"/>
                </a:lnTo>
                <a:lnTo>
                  <a:pt x="166" y="1414"/>
                </a:lnTo>
                <a:lnTo>
                  <a:pt x="148" y="1412"/>
                </a:lnTo>
                <a:lnTo>
                  <a:pt x="132" y="1408"/>
                </a:lnTo>
                <a:lnTo>
                  <a:pt x="114" y="1402"/>
                </a:lnTo>
                <a:lnTo>
                  <a:pt x="98" y="1394"/>
                </a:lnTo>
                <a:lnTo>
                  <a:pt x="82" y="1384"/>
                </a:lnTo>
                <a:lnTo>
                  <a:pt x="68" y="1374"/>
                </a:lnTo>
                <a:lnTo>
                  <a:pt x="54" y="1362"/>
                </a:lnTo>
                <a:lnTo>
                  <a:pt x="54" y="1362"/>
                </a:lnTo>
                <a:lnTo>
                  <a:pt x="40" y="1348"/>
                </a:lnTo>
                <a:lnTo>
                  <a:pt x="30" y="1332"/>
                </a:lnTo>
                <a:lnTo>
                  <a:pt x="20" y="1316"/>
                </a:lnTo>
                <a:lnTo>
                  <a:pt x="12" y="1300"/>
                </a:lnTo>
                <a:lnTo>
                  <a:pt x="6" y="1284"/>
                </a:lnTo>
                <a:lnTo>
                  <a:pt x="2" y="1266"/>
                </a:lnTo>
                <a:lnTo>
                  <a:pt x="0" y="1248"/>
                </a:lnTo>
                <a:lnTo>
                  <a:pt x="0" y="1232"/>
                </a:lnTo>
                <a:lnTo>
                  <a:pt x="0" y="1214"/>
                </a:lnTo>
                <a:lnTo>
                  <a:pt x="2" y="1196"/>
                </a:lnTo>
                <a:lnTo>
                  <a:pt x="6" y="1178"/>
                </a:lnTo>
                <a:lnTo>
                  <a:pt x="12" y="1162"/>
                </a:lnTo>
                <a:lnTo>
                  <a:pt x="20" y="1146"/>
                </a:lnTo>
                <a:lnTo>
                  <a:pt x="30" y="1130"/>
                </a:lnTo>
                <a:lnTo>
                  <a:pt x="40" y="1116"/>
                </a:lnTo>
                <a:lnTo>
                  <a:pt x="54" y="1102"/>
                </a:lnTo>
                <a:lnTo>
                  <a:pt x="1154" y="0"/>
                </a:lnTo>
                <a:lnTo>
                  <a:pt x="1674" y="0"/>
                </a:lnTo>
                <a:lnTo>
                  <a:pt x="314" y="1362"/>
                </a:lnTo>
                <a:close/>
              </a:path>
            </a:pathLst>
          </a:custGeom>
          <a:solidFill>
            <a:srgbClr val="B46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7704" y="4043965"/>
            <a:ext cx="8496944" cy="1400274"/>
          </a:xfrm>
        </p:spPr>
        <p:txBody>
          <a:bodyPr/>
          <a:lstStyle/>
          <a:p>
            <a:pPr>
              <a:lnSpc>
                <a:spcPts val="10000"/>
              </a:lnSpc>
            </a:pPr>
            <a:r>
              <a:rPr lang="en-US" altLang="ko-KR" sz="1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 Semilight" panose="020B0502040204020203" pitchFamily="50" charset="-127"/>
                <a:ea typeface="맑은 고딕 Semilight" panose="020B0502040204020203" pitchFamily="50" charset="-127"/>
                <a:cs typeface="맑은 고딕 Semilight" panose="020B0502040204020203" pitchFamily="50" charset="-127"/>
              </a:rPr>
              <a:t>Ⅰ</a:t>
            </a:r>
            <a:br>
              <a:rPr lang="en-US" altLang="ko-KR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</a:t>
            </a:r>
            <a:br>
              <a:rPr lang="en-US" altLang="ko-KR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이해</a:t>
            </a:r>
          </a:p>
        </p:txBody>
      </p:sp>
      <p:sp>
        <p:nvSpPr>
          <p:cNvPr id="28" name="Freeform 148">
            <a:extLst>
              <a:ext uri="{FF2B5EF4-FFF2-40B4-BE49-F238E27FC236}">
                <a16:creationId xmlns:a16="http://schemas.microsoft.com/office/drawing/2014/main" id="{B8F31206-1D3B-B374-E99F-BE5F0EDD3C01}"/>
              </a:ext>
            </a:extLst>
          </p:cNvPr>
          <p:cNvSpPr>
            <a:spLocks/>
          </p:cNvSpPr>
          <p:nvPr/>
        </p:nvSpPr>
        <p:spPr bwMode="auto">
          <a:xfrm>
            <a:off x="1056610" y="0"/>
            <a:ext cx="1326018" cy="970328"/>
          </a:xfrm>
          <a:custGeom>
            <a:avLst/>
            <a:gdLst>
              <a:gd name="T0" fmla="*/ 314 w 1674"/>
              <a:gd name="T1" fmla="*/ 1362 h 1416"/>
              <a:gd name="T2" fmla="*/ 314 w 1674"/>
              <a:gd name="T3" fmla="*/ 1362 h 1416"/>
              <a:gd name="T4" fmla="*/ 300 w 1674"/>
              <a:gd name="T5" fmla="*/ 1374 h 1416"/>
              <a:gd name="T6" fmla="*/ 284 w 1674"/>
              <a:gd name="T7" fmla="*/ 1384 h 1416"/>
              <a:gd name="T8" fmla="*/ 270 w 1674"/>
              <a:gd name="T9" fmla="*/ 1394 h 1416"/>
              <a:gd name="T10" fmla="*/ 252 w 1674"/>
              <a:gd name="T11" fmla="*/ 1402 h 1416"/>
              <a:gd name="T12" fmla="*/ 236 w 1674"/>
              <a:gd name="T13" fmla="*/ 1408 h 1416"/>
              <a:gd name="T14" fmla="*/ 218 w 1674"/>
              <a:gd name="T15" fmla="*/ 1412 h 1416"/>
              <a:gd name="T16" fmla="*/ 202 w 1674"/>
              <a:gd name="T17" fmla="*/ 1414 h 1416"/>
              <a:gd name="T18" fmla="*/ 184 w 1674"/>
              <a:gd name="T19" fmla="*/ 1416 h 1416"/>
              <a:gd name="T20" fmla="*/ 166 w 1674"/>
              <a:gd name="T21" fmla="*/ 1414 h 1416"/>
              <a:gd name="T22" fmla="*/ 148 w 1674"/>
              <a:gd name="T23" fmla="*/ 1412 h 1416"/>
              <a:gd name="T24" fmla="*/ 132 w 1674"/>
              <a:gd name="T25" fmla="*/ 1408 h 1416"/>
              <a:gd name="T26" fmla="*/ 114 w 1674"/>
              <a:gd name="T27" fmla="*/ 1402 h 1416"/>
              <a:gd name="T28" fmla="*/ 98 w 1674"/>
              <a:gd name="T29" fmla="*/ 1394 h 1416"/>
              <a:gd name="T30" fmla="*/ 82 w 1674"/>
              <a:gd name="T31" fmla="*/ 1384 h 1416"/>
              <a:gd name="T32" fmla="*/ 68 w 1674"/>
              <a:gd name="T33" fmla="*/ 1374 h 1416"/>
              <a:gd name="T34" fmla="*/ 54 w 1674"/>
              <a:gd name="T35" fmla="*/ 1362 h 1416"/>
              <a:gd name="T36" fmla="*/ 54 w 1674"/>
              <a:gd name="T37" fmla="*/ 1362 h 1416"/>
              <a:gd name="T38" fmla="*/ 40 w 1674"/>
              <a:gd name="T39" fmla="*/ 1348 h 1416"/>
              <a:gd name="T40" fmla="*/ 30 w 1674"/>
              <a:gd name="T41" fmla="*/ 1332 h 1416"/>
              <a:gd name="T42" fmla="*/ 20 w 1674"/>
              <a:gd name="T43" fmla="*/ 1316 h 1416"/>
              <a:gd name="T44" fmla="*/ 12 w 1674"/>
              <a:gd name="T45" fmla="*/ 1300 h 1416"/>
              <a:gd name="T46" fmla="*/ 6 w 1674"/>
              <a:gd name="T47" fmla="*/ 1284 h 1416"/>
              <a:gd name="T48" fmla="*/ 2 w 1674"/>
              <a:gd name="T49" fmla="*/ 1266 h 1416"/>
              <a:gd name="T50" fmla="*/ 0 w 1674"/>
              <a:gd name="T51" fmla="*/ 1248 h 1416"/>
              <a:gd name="T52" fmla="*/ 0 w 1674"/>
              <a:gd name="T53" fmla="*/ 1232 h 1416"/>
              <a:gd name="T54" fmla="*/ 0 w 1674"/>
              <a:gd name="T55" fmla="*/ 1214 h 1416"/>
              <a:gd name="T56" fmla="*/ 2 w 1674"/>
              <a:gd name="T57" fmla="*/ 1196 h 1416"/>
              <a:gd name="T58" fmla="*/ 6 w 1674"/>
              <a:gd name="T59" fmla="*/ 1178 h 1416"/>
              <a:gd name="T60" fmla="*/ 12 w 1674"/>
              <a:gd name="T61" fmla="*/ 1162 h 1416"/>
              <a:gd name="T62" fmla="*/ 20 w 1674"/>
              <a:gd name="T63" fmla="*/ 1146 h 1416"/>
              <a:gd name="T64" fmla="*/ 30 w 1674"/>
              <a:gd name="T65" fmla="*/ 1130 h 1416"/>
              <a:gd name="T66" fmla="*/ 40 w 1674"/>
              <a:gd name="T67" fmla="*/ 1116 h 1416"/>
              <a:gd name="T68" fmla="*/ 54 w 1674"/>
              <a:gd name="T69" fmla="*/ 1102 h 1416"/>
              <a:gd name="T70" fmla="*/ 1154 w 1674"/>
              <a:gd name="T71" fmla="*/ 0 h 1416"/>
              <a:gd name="T72" fmla="*/ 1674 w 1674"/>
              <a:gd name="T73" fmla="*/ 0 h 1416"/>
              <a:gd name="T74" fmla="*/ 314 w 1674"/>
              <a:gd name="T75" fmla="*/ 1362 h 1416"/>
              <a:gd name="connsiteX0" fmla="*/ 1876 w 10000"/>
              <a:gd name="connsiteY0" fmla="*/ 9619 h 10000"/>
              <a:gd name="connsiteX1" fmla="*/ 1876 w 10000"/>
              <a:gd name="connsiteY1" fmla="*/ 9619 h 10000"/>
              <a:gd name="connsiteX2" fmla="*/ 1792 w 10000"/>
              <a:gd name="connsiteY2" fmla="*/ 9703 h 10000"/>
              <a:gd name="connsiteX3" fmla="*/ 1697 w 10000"/>
              <a:gd name="connsiteY3" fmla="*/ 9774 h 10000"/>
              <a:gd name="connsiteX4" fmla="*/ 1613 w 10000"/>
              <a:gd name="connsiteY4" fmla="*/ 9845 h 10000"/>
              <a:gd name="connsiteX5" fmla="*/ 1505 w 10000"/>
              <a:gd name="connsiteY5" fmla="*/ 9901 h 10000"/>
              <a:gd name="connsiteX6" fmla="*/ 1410 w 10000"/>
              <a:gd name="connsiteY6" fmla="*/ 9944 h 10000"/>
              <a:gd name="connsiteX7" fmla="*/ 1302 w 10000"/>
              <a:gd name="connsiteY7" fmla="*/ 9972 h 10000"/>
              <a:gd name="connsiteX8" fmla="*/ 1207 w 10000"/>
              <a:gd name="connsiteY8" fmla="*/ 9986 h 10000"/>
              <a:gd name="connsiteX9" fmla="*/ 1099 w 10000"/>
              <a:gd name="connsiteY9" fmla="*/ 10000 h 10000"/>
              <a:gd name="connsiteX10" fmla="*/ 992 w 10000"/>
              <a:gd name="connsiteY10" fmla="*/ 9986 h 10000"/>
              <a:gd name="connsiteX11" fmla="*/ 884 w 10000"/>
              <a:gd name="connsiteY11" fmla="*/ 9972 h 10000"/>
              <a:gd name="connsiteX12" fmla="*/ 789 w 10000"/>
              <a:gd name="connsiteY12" fmla="*/ 9944 h 10000"/>
              <a:gd name="connsiteX13" fmla="*/ 681 w 10000"/>
              <a:gd name="connsiteY13" fmla="*/ 9901 h 10000"/>
              <a:gd name="connsiteX14" fmla="*/ 585 w 10000"/>
              <a:gd name="connsiteY14" fmla="*/ 9845 h 10000"/>
              <a:gd name="connsiteX15" fmla="*/ 490 w 10000"/>
              <a:gd name="connsiteY15" fmla="*/ 9774 h 10000"/>
              <a:gd name="connsiteX16" fmla="*/ 406 w 10000"/>
              <a:gd name="connsiteY16" fmla="*/ 9703 h 10000"/>
              <a:gd name="connsiteX17" fmla="*/ 323 w 10000"/>
              <a:gd name="connsiteY17" fmla="*/ 9619 h 10000"/>
              <a:gd name="connsiteX18" fmla="*/ 323 w 10000"/>
              <a:gd name="connsiteY18" fmla="*/ 9619 h 10000"/>
              <a:gd name="connsiteX19" fmla="*/ 239 w 10000"/>
              <a:gd name="connsiteY19" fmla="*/ 9520 h 10000"/>
              <a:gd name="connsiteX20" fmla="*/ 179 w 10000"/>
              <a:gd name="connsiteY20" fmla="*/ 9407 h 10000"/>
              <a:gd name="connsiteX21" fmla="*/ 119 w 10000"/>
              <a:gd name="connsiteY21" fmla="*/ 9294 h 10000"/>
              <a:gd name="connsiteX22" fmla="*/ 72 w 10000"/>
              <a:gd name="connsiteY22" fmla="*/ 9181 h 10000"/>
              <a:gd name="connsiteX23" fmla="*/ 36 w 10000"/>
              <a:gd name="connsiteY23" fmla="*/ 9068 h 10000"/>
              <a:gd name="connsiteX24" fmla="*/ 12 w 10000"/>
              <a:gd name="connsiteY24" fmla="*/ 8941 h 10000"/>
              <a:gd name="connsiteX25" fmla="*/ 0 w 10000"/>
              <a:gd name="connsiteY25" fmla="*/ 8814 h 10000"/>
              <a:gd name="connsiteX26" fmla="*/ 0 w 10000"/>
              <a:gd name="connsiteY26" fmla="*/ 8701 h 10000"/>
              <a:gd name="connsiteX27" fmla="*/ 0 w 10000"/>
              <a:gd name="connsiteY27" fmla="*/ 8573 h 10000"/>
              <a:gd name="connsiteX28" fmla="*/ 12 w 10000"/>
              <a:gd name="connsiteY28" fmla="*/ 8446 h 10000"/>
              <a:gd name="connsiteX29" fmla="*/ 36 w 10000"/>
              <a:gd name="connsiteY29" fmla="*/ 8319 h 10000"/>
              <a:gd name="connsiteX30" fmla="*/ 72 w 10000"/>
              <a:gd name="connsiteY30" fmla="*/ 8206 h 10000"/>
              <a:gd name="connsiteX31" fmla="*/ 119 w 10000"/>
              <a:gd name="connsiteY31" fmla="*/ 8093 h 10000"/>
              <a:gd name="connsiteX32" fmla="*/ 179 w 10000"/>
              <a:gd name="connsiteY32" fmla="*/ 7980 h 10000"/>
              <a:gd name="connsiteX33" fmla="*/ 239 w 10000"/>
              <a:gd name="connsiteY33" fmla="*/ 7881 h 10000"/>
              <a:gd name="connsiteX34" fmla="*/ 323 w 10000"/>
              <a:gd name="connsiteY34" fmla="*/ 7782 h 10000"/>
              <a:gd name="connsiteX35" fmla="*/ 2098 w 10000"/>
              <a:gd name="connsiteY35" fmla="*/ 5635 h 10000"/>
              <a:gd name="connsiteX36" fmla="*/ 10000 w 10000"/>
              <a:gd name="connsiteY36" fmla="*/ 0 h 10000"/>
              <a:gd name="connsiteX37" fmla="*/ 1876 w 10000"/>
              <a:gd name="connsiteY37" fmla="*/ 9619 h 10000"/>
              <a:gd name="connsiteX0" fmla="*/ 1876 w 5244"/>
              <a:gd name="connsiteY0" fmla="*/ 3984 h 4365"/>
              <a:gd name="connsiteX1" fmla="*/ 1876 w 5244"/>
              <a:gd name="connsiteY1" fmla="*/ 3984 h 4365"/>
              <a:gd name="connsiteX2" fmla="*/ 1792 w 5244"/>
              <a:gd name="connsiteY2" fmla="*/ 4068 h 4365"/>
              <a:gd name="connsiteX3" fmla="*/ 1697 w 5244"/>
              <a:gd name="connsiteY3" fmla="*/ 4139 h 4365"/>
              <a:gd name="connsiteX4" fmla="*/ 1613 w 5244"/>
              <a:gd name="connsiteY4" fmla="*/ 4210 h 4365"/>
              <a:gd name="connsiteX5" fmla="*/ 1505 w 5244"/>
              <a:gd name="connsiteY5" fmla="*/ 4266 h 4365"/>
              <a:gd name="connsiteX6" fmla="*/ 1410 w 5244"/>
              <a:gd name="connsiteY6" fmla="*/ 4309 h 4365"/>
              <a:gd name="connsiteX7" fmla="*/ 1302 w 5244"/>
              <a:gd name="connsiteY7" fmla="*/ 4337 h 4365"/>
              <a:gd name="connsiteX8" fmla="*/ 1207 w 5244"/>
              <a:gd name="connsiteY8" fmla="*/ 4351 h 4365"/>
              <a:gd name="connsiteX9" fmla="*/ 1099 w 5244"/>
              <a:gd name="connsiteY9" fmla="*/ 4365 h 4365"/>
              <a:gd name="connsiteX10" fmla="*/ 992 w 5244"/>
              <a:gd name="connsiteY10" fmla="*/ 4351 h 4365"/>
              <a:gd name="connsiteX11" fmla="*/ 884 w 5244"/>
              <a:gd name="connsiteY11" fmla="*/ 4337 h 4365"/>
              <a:gd name="connsiteX12" fmla="*/ 789 w 5244"/>
              <a:gd name="connsiteY12" fmla="*/ 4309 h 4365"/>
              <a:gd name="connsiteX13" fmla="*/ 681 w 5244"/>
              <a:gd name="connsiteY13" fmla="*/ 4266 h 4365"/>
              <a:gd name="connsiteX14" fmla="*/ 585 w 5244"/>
              <a:gd name="connsiteY14" fmla="*/ 4210 h 4365"/>
              <a:gd name="connsiteX15" fmla="*/ 490 w 5244"/>
              <a:gd name="connsiteY15" fmla="*/ 4139 h 4365"/>
              <a:gd name="connsiteX16" fmla="*/ 406 w 5244"/>
              <a:gd name="connsiteY16" fmla="*/ 4068 h 4365"/>
              <a:gd name="connsiteX17" fmla="*/ 323 w 5244"/>
              <a:gd name="connsiteY17" fmla="*/ 3984 h 4365"/>
              <a:gd name="connsiteX18" fmla="*/ 323 w 5244"/>
              <a:gd name="connsiteY18" fmla="*/ 3984 h 4365"/>
              <a:gd name="connsiteX19" fmla="*/ 239 w 5244"/>
              <a:gd name="connsiteY19" fmla="*/ 3885 h 4365"/>
              <a:gd name="connsiteX20" fmla="*/ 179 w 5244"/>
              <a:gd name="connsiteY20" fmla="*/ 3772 h 4365"/>
              <a:gd name="connsiteX21" fmla="*/ 119 w 5244"/>
              <a:gd name="connsiteY21" fmla="*/ 3659 h 4365"/>
              <a:gd name="connsiteX22" fmla="*/ 72 w 5244"/>
              <a:gd name="connsiteY22" fmla="*/ 3546 h 4365"/>
              <a:gd name="connsiteX23" fmla="*/ 36 w 5244"/>
              <a:gd name="connsiteY23" fmla="*/ 3433 h 4365"/>
              <a:gd name="connsiteX24" fmla="*/ 12 w 5244"/>
              <a:gd name="connsiteY24" fmla="*/ 3306 h 4365"/>
              <a:gd name="connsiteX25" fmla="*/ 0 w 5244"/>
              <a:gd name="connsiteY25" fmla="*/ 3179 h 4365"/>
              <a:gd name="connsiteX26" fmla="*/ 0 w 5244"/>
              <a:gd name="connsiteY26" fmla="*/ 3066 h 4365"/>
              <a:gd name="connsiteX27" fmla="*/ 0 w 5244"/>
              <a:gd name="connsiteY27" fmla="*/ 2938 h 4365"/>
              <a:gd name="connsiteX28" fmla="*/ 12 w 5244"/>
              <a:gd name="connsiteY28" fmla="*/ 2811 h 4365"/>
              <a:gd name="connsiteX29" fmla="*/ 36 w 5244"/>
              <a:gd name="connsiteY29" fmla="*/ 2684 h 4365"/>
              <a:gd name="connsiteX30" fmla="*/ 72 w 5244"/>
              <a:gd name="connsiteY30" fmla="*/ 2571 h 4365"/>
              <a:gd name="connsiteX31" fmla="*/ 119 w 5244"/>
              <a:gd name="connsiteY31" fmla="*/ 2458 h 4365"/>
              <a:gd name="connsiteX32" fmla="*/ 179 w 5244"/>
              <a:gd name="connsiteY32" fmla="*/ 2345 h 4365"/>
              <a:gd name="connsiteX33" fmla="*/ 239 w 5244"/>
              <a:gd name="connsiteY33" fmla="*/ 2246 h 4365"/>
              <a:gd name="connsiteX34" fmla="*/ 323 w 5244"/>
              <a:gd name="connsiteY34" fmla="*/ 2147 h 4365"/>
              <a:gd name="connsiteX35" fmla="*/ 2098 w 5244"/>
              <a:gd name="connsiteY35" fmla="*/ 0 h 4365"/>
              <a:gd name="connsiteX36" fmla="*/ 5244 w 5244"/>
              <a:gd name="connsiteY36" fmla="*/ 93 h 4365"/>
              <a:gd name="connsiteX37" fmla="*/ 1876 w 5244"/>
              <a:gd name="connsiteY37" fmla="*/ 3984 h 4365"/>
              <a:gd name="connsiteX0" fmla="*/ 3577 w 10000"/>
              <a:gd name="connsiteY0" fmla="*/ 8915 h 9788"/>
              <a:gd name="connsiteX1" fmla="*/ 3577 w 10000"/>
              <a:gd name="connsiteY1" fmla="*/ 8915 h 9788"/>
              <a:gd name="connsiteX2" fmla="*/ 3417 w 10000"/>
              <a:gd name="connsiteY2" fmla="*/ 9108 h 9788"/>
              <a:gd name="connsiteX3" fmla="*/ 3236 w 10000"/>
              <a:gd name="connsiteY3" fmla="*/ 9270 h 9788"/>
              <a:gd name="connsiteX4" fmla="*/ 3076 w 10000"/>
              <a:gd name="connsiteY4" fmla="*/ 9433 h 9788"/>
              <a:gd name="connsiteX5" fmla="*/ 2870 w 10000"/>
              <a:gd name="connsiteY5" fmla="*/ 9561 h 9788"/>
              <a:gd name="connsiteX6" fmla="*/ 2689 w 10000"/>
              <a:gd name="connsiteY6" fmla="*/ 9660 h 9788"/>
              <a:gd name="connsiteX7" fmla="*/ 2483 w 10000"/>
              <a:gd name="connsiteY7" fmla="*/ 9724 h 9788"/>
              <a:gd name="connsiteX8" fmla="*/ 2302 w 10000"/>
              <a:gd name="connsiteY8" fmla="*/ 9756 h 9788"/>
              <a:gd name="connsiteX9" fmla="*/ 2096 w 10000"/>
              <a:gd name="connsiteY9" fmla="*/ 9788 h 9788"/>
              <a:gd name="connsiteX10" fmla="*/ 1892 w 10000"/>
              <a:gd name="connsiteY10" fmla="*/ 9756 h 9788"/>
              <a:gd name="connsiteX11" fmla="*/ 1686 w 10000"/>
              <a:gd name="connsiteY11" fmla="*/ 9724 h 9788"/>
              <a:gd name="connsiteX12" fmla="*/ 1505 w 10000"/>
              <a:gd name="connsiteY12" fmla="*/ 9660 h 9788"/>
              <a:gd name="connsiteX13" fmla="*/ 1299 w 10000"/>
              <a:gd name="connsiteY13" fmla="*/ 9561 h 9788"/>
              <a:gd name="connsiteX14" fmla="*/ 1116 w 10000"/>
              <a:gd name="connsiteY14" fmla="*/ 9433 h 9788"/>
              <a:gd name="connsiteX15" fmla="*/ 934 w 10000"/>
              <a:gd name="connsiteY15" fmla="*/ 9270 h 9788"/>
              <a:gd name="connsiteX16" fmla="*/ 774 w 10000"/>
              <a:gd name="connsiteY16" fmla="*/ 9108 h 9788"/>
              <a:gd name="connsiteX17" fmla="*/ 616 w 10000"/>
              <a:gd name="connsiteY17" fmla="*/ 8915 h 9788"/>
              <a:gd name="connsiteX18" fmla="*/ 616 w 10000"/>
              <a:gd name="connsiteY18" fmla="*/ 8915 h 9788"/>
              <a:gd name="connsiteX19" fmla="*/ 456 w 10000"/>
              <a:gd name="connsiteY19" fmla="*/ 8688 h 9788"/>
              <a:gd name="connsiteX20" fmla="*/ 341 w 10000"/>
              <a:gd name="connsiteY20" fmla="*/ 8429 h 9788"/>
              <a:gd name="connsiteX21" fmla="*/ 227 w 10000"/>
              <a:gd name="connsiteY21" fmla="*/ 8171 h 9788"/>
              <a:gd name="connsiteX22" fmla="*/ 137 w 10000"/>
              <a:gd name="connsiteY22" fmla="*/ 7912 h 9788"/>
              <a:gd name="connsiteX23" fmla="*/ 69 w 10000"/>
              <a:gd name="connsiteY23" fmla="*/ 7653 h 9788"/>
              <a:gd name="connsiteX24" fmla="*/ 23 w 10000"/>
              <a:gd name="connsiteY24" fmla="*/ 7362 h 9788"/>
              <a:gd name="connsiteX25" fmla="*/ 0 w 10000"/>
              <a:gd name="connsiteY25" fmla="*/ 7071 h 9788"/>
              <a:gd name="connsiteX26" fmla="*/ 0 w 10000"/>
              <a:gd name="connsiteY26" fmla="*/ 6812 h 9788"/>
              <a:gd name="connsiteX27" fmla="*/ 0 w 10000"/>
              <a:gd name="connsiteY27" fmla="*/ 6519 h 9788"/>
              <a:gd name="connsiteX28" fmla="*/ 23 w 10000"/>
              <a:gd name="connsiteY28" fmla="*/ 6228 h 9788"/>
              <a:gd name="connsiteX29" fmla="*/ 69 w 10000"/>
              <a:gd name="connsiteY29" fmla="*/ 5937 h 9788"/>
              <a:gd name="connsiteX30" fmla="*/ 137 w 10000"/>
              <a:gd name="connsiteY30" fmla="*/ 5678 h 9788"/>
              <a:gd name="connsiteX31" fmla="*/ 227 w 10000"/>
              <a:gd name="connsiteY31" fmla="*/ 5419 h 9788"/>
              <a:gd name="connsiteX32" fmla="*/ 341 w 10000"/>
              <a:gd name="connsiteY32" fmla="*/ 5160 h 9788"/>
              <a:gd name="connsiteX33" fmla="*/ 456 w 10000"/>
              <a:gd name="connsiteY33" fmla="*/ 4933 h 9788"/>
              <a:gd name="connsiteX34" fmla="*/ 616 w 10000"/>
              <a:gd name="connsiteY34" fmla="*/ 4707 h 9788"/>
              <a:gd name="connsiteX35" fmla="*/ 3925 w 10000"/>
              <a:gd name="connsiteY35" fmla="*/ 0 h 9788"/>
              <a:gd name="connsiteX36" fmla="*/ 10000 w 10000"/>
              <a:gd name="connsiteY36" fmla="*/ 1 h 9788"/>
              <a:gd name="connsiteX37" fmla="*/ 3577 w 10000"/>
              <a:gd name="connsiteY37" fmla="*/ 8915 h 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000" h="9788">
                <a:moveTo>
                  <a:pt x="3577" y="8915"/>
                </a:moveTo>
                <a:lnTo>
                  <a:pt x="3577" y="8915"/>
                </a:lnTo>
                <a:lnTo>
                  <a:pt x="3417" y="9108"/>
                </a:lnTo>
                <a:lnTo>
                  <a:pt x="3236" y="9270"/>
                </a:lnTo>
                <a:cubicBezTo>
                  <a:pt x="3183" y="9325"/>
                  <a:pt x="3129" y="9378"/>
                  <a:pt x="3076" y="9433"/>
                </a:cubicBezTo>
                <a:lnTo>
                  <a:pt x="2870" y="9561"/>
                </a:lnTo>
                <a:cubicBezTo>
                  <a:pt x="2809" y="9593"/>
                  <a:pt x="2750" y="9628"/>
                  <a:pt x="2689" y="9660"/>
                </a:cubicBezTo>
                <a:lnTo>
                  <a:pt x="2483" y="9724"/>
                </a:lnTo>
                <a:lnTo>
                  <a:pt x="2302" y="9756"/>
                </a:lnTo>
                <a:lnTo>
                  <a:pt x="2096" y="9788"/>
                </a:lnTo>
                <a:lnTo>
                  <a:pt x="1892" y="9756"/>
                </a:lnTo>
                <a:lnTo>
                  <a:pt x="1686" y="9724"/>
                </a:lnTo>
                <a:cubicBezTo>
                  <a:pt x="1625" y="9703"/>
                  <a:pt x="1566" y="9680"/>
                  <a:pt x="1505" y="9660"/>
                </a:cubicBezTo>
                <a:lnTo>
                  <a:pt x="1299" y="9561"/>
                </a:lnTo>
                <a:lnTo>
                  <a:pt x="1116" y="9433"/>
                </a:lnTo>
                <a:cubicBezTo>
                  <a:pt x="1055" y="9379"/>
                  <a:pt x="995" y="9324"/>
                  <a:pt x="934" y="9270"/>
                </a:cubicBezTo>
                <a:cubicBezTo>
                  <a:pt x="881" y="9215"/>
                  <a:pt x="828" y="9163"/>
                  <a:pt x="774" y="9108"/>
                </a:cubicBezTo>
                <a:lnTo>
                  <a:pt x="616" y="8915"/>
                </a:lnTo>
                <a:lnTo>
                  <a:pt x="616" y="8915"/>
                </a:lnTo>
                <a:cubicBezTo>
                  <a:pt x="563" y="8839"/>
                  <a:pt x="509" y="8764"/>
                  <a:pt x="456" y="8688"/>
                </a:cubicBezTo>
                <a:cubicBezTo>
                  <a:pt x="418" y="8601"/>
                  <a:pt x="379" y="8517"/>
                  <a:pt x="341" y="8429"/>
                </a:cubicBezTo>
                <a:cubicBezTo>
                  <a:pt x="303" y="8342"/>
                  <a:pt x="265" y="8258"/>
                  <a:pt x="227" y="8171"/>
                </a:cubicBezTo>
                <a:cubicBezTo>
                  <a:pt x="196" y="8084"/>
                  <a:pt x="168" y="7999"/>
                  <a:pt x="137" y="7912"/>
                </a:cubicBezTo>
                <a:cubicBezTo>
                  <a:pt x="114" y="7825"/>
                  <a:pt x="92" y="7740"/>
                  <a:pt x="69" y="7653"/>
                </a:cubicBezTo>
                <a:cubicBezTo>
                  <a:pt x="53" y="7557"/>
                  <a:pt x="38" y="7458"/>
                  <a:pt x="23" y="7362"/>
                </a:cubicBezTo>
                <a:cubicBezTo>
                  <a:pt x="15" y="7266"/>
                  <a:pt x="8" y="7167"/>
                  <a:pt x="0" y="7071"/>
                </a:cubicBezTo>
                <a:lnTo>
                  <a:pt x="0" y="6812"/>
                </a:lnTo>
                <a:lnTo>
                  <a:pt x="0" y="6519"/>
                </a:lnTo>
                <a:cubicBezTo>
                  <a:pt x="8" y="6423"/>
                  <a:pt x="15" y="6324"/>
                  <a:pt x="23" y="6228"/>
                </a:cubicBezTo>
                <a:cubicBezTo>
                  <a:pt x="38" y="6132"/>
                  <a:pt x="53" y="6033"/>
                  <a:pt x="69" y="5937"/>
                </a:cubicBezTo>
                <a:cubicBezTo>
                  <a:pt x="92" y="5850"/>
                  <a:pt x="114" y="5765"/>
                  <a:pt x="137" y="5678"/>
                </a:cubicBezTo>
                <a:cubicBezTo>
                  <a:pt x="168" y="5591"/>
                  <a:pt x="196" y="5506"/>
                  <a:pt x="227" y="5419"/>
                </a:cubicBezTo>
                <a:cubicBezTo>
                  <a:pt x="265" y="5332"/>
                  <a:pt x="303" y="5247"/>
                  <a:pt x="341" y="5160"/>
                </a:cubicBezTo>
                <a:cubicBezTo>
                  <a:pt x="379" y="5084"/>
                  <a:pt x="418" y="5009"/>
                  <a:pt x="456" y="4933"/>
                </a:cubicBezTo>
                <a:lnTo>
                  <a:pt x="616" y="4707"/>
                </a:lnTo>
                <a:lnTo>
                  <a:pt x="3925" y="0"/>
                </a:lnTo>
                <a:lnTo>
                  <a:pt x="10000" y="1"/>
                </a:lnTo>
                <a:lnTo>
                  <a:pt x="3577" y="8915"/>
                </a:lnTo>
                <a:close/>
              </a:path>
            </a:pathLst>
          </a:custGeom>
          <a:solidFill>
            <a:srgbClr val="75DDE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C2DF06-2760-09BA-C96F-D83FF90AA0C7}"/>
              </a:ext>
            </a:extLst>
          </p:cNvPr>
          <p:cNvSpPr txBox="1"/>
          <p:nvPr/>
        </p:nvSpPr>
        <p:spPr>
          <a:xfrm>
            <a:off x="3665341" y="6465313"/>
            <a:ext cx="18133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㈜ </a:t>
            </a:r>
            <a:r>
              <a:rPr lang="ko-KR" altLang="en-US" sz="2000" b="1" dirty="0" err="1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삼양미디어</a:t>
            </a:r>
            <a:endParaRPr lang="ko-KR" altLang="en-US" sz="2000" b="1" dirty="0">
              <a:solidFill>
                <a:srgbClr val="40404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7812A4-81B0-681C-EFA9-60EAED23C8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AB8C6971-E29F-0026-C707-4C8C9021EAA2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7C68CE1A-F0A9-0245-B202-2715A26D6D63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BF75FD-AB91-E191-5486-B357DEE4F2AC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DBCD2F-2ACE-F291-4EB0-C70B16629887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554E8A58-454D-A59A-ECAE-30B6518601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2EC4226-33D2-F922-D6DA-88466E3C4B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6ABD70A-03DD-0F46-4616-218D57C2A95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08FE9A0-DEBA-8C70-5C1E-35CE86DD4FE1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56DCA179-2E7A-FBB1-75DB-6DD418398E1F}"/>
              </a:ext>
            </a:extLst>
          </p:cNvPr>
          <p:cNvSpPr/>
          <p:nvPr/>
        </p:nvSpPr>
        <p:spPr>
          <a:xfrm>
            <a:off x="854280" y="2420143"/>
            <a:ext cx="8110208" cy="2119465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C1FEF9-48F8-476E-966A-968AC7451AFC}"/>
              </a:ext>
            </a:extLst>
          </p:cNvPr>
          <p:cNvSpPr txBox="1"/>
          <p:nvPr/>
        </p:nvSpPr>
        <p:spPr>
          <a:xfrm>
            <a:off x="920682" y="2523753"/>
            <a:ext cx="7971797" cy="1791593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800"/>
              </a:spcAft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이때 기계 요소를 이용한다면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구동부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액추에이터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에서 발생한 운동을 회전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호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직선 운동 등 다양한 형태의 움직임으로 변환할 수 있음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A927ABBF-C128-1DA7-F217-D05D70369086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290BCF-84D3-8429-4B6E-4373145DABF4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기구부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C9E10C4B-C349-FF00-9AF4-84EC6B0EEE7A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말풍선: 타원형 16">
            <a:extLst>
              <a:ext uri="{FF2B5EF4-FFF2-40B4-BE49-F238E27FC236}">
                <a16:creationId xmlns:a16="http://schemas.microsoft.com/office/drawing/2014/main" id="{0D7FD1E4-D5EB-3E6F-0D04-FEDCBDF3F306}"/>
              </a:ext>
            </a:extLst>
          </p:cNvPr>
          <p:cNvSpPr/>
          <p:nvPr/>
        </p:nvSpPr>
        <p:spPr bwMode="auto">
          <a:xfrm flipH="1">
            <a:off x="5092108" y="4518292"/>
            <a:ext cx="2135507" cy="2016224"/>
          </a:xfrm>
          <a:prstGeom prst="wedgeEllipseCallout">
            <a:avLst>
              <a:gd name="adj1" fmla="val -64330"/>
              <a:gd name="adj2" fmla="val 1641"/>
            </a:avLst>
          </a:prstGeom>
          <a:solidFill>
            <a:srgbClr val="35485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TextBox 17">
            <a:hlinkClick r:id="rId6" action="ppaction://hlinkpres?slideindex=1&amp;slidetitle="/>
            <a:extLst>
              <a:ext uri="{FF2B5EF4-FFF2-40B4-BE49-F238E27FC236}">
                <a16:creationId xmlns:a16="http://schemas.microsoft.com/office/drawing/2014/main" id="{291E7DAD-DB01-93AB-3790-136F106B361E}"/>
              </a:ext>
            </a:extLst>
          </p:cNvPr>
          <p:cNvSpPr txBox="1"/>
          <p:nvPr/>
        </p:nvSpPr>
        <p:spPr>
          <a:xfrm>
            <a:off x="4702753" y="4842057"/>
            <a:ext cx="28083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rgbClr val="FFFF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로봇과 </a:t>
            </a:r>
            <a:endParaRPr lang="en-US" altLang="ko-KR" sz="2800" b="1" dirty="0">
              <a:solidFill>
                <a:srgbClr val="FFFF00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sz="2800" b="1" dirty="0">
                <a:solidFill>
                  <a:srgbClr val="FFFF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기계 요소</a:t>
            </a:r>
            <a:endParaRPr lang="en-US" altLang="ko-KR" sz="2800" b="1" dirty="0">
              <a:solidFill>
                <a:srgbClr val="FFFF00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sz="2400" dirty="0">
                <a:solidFill>
                  <a:schemeClr val="bg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 보기</a:t>
            </a:r>
            <a:endParaRPr lang="ko-KR" altLang="en-US" sz="2800" dirty="0">
              <a:solidFill>
                <a:schemeClr val="bg1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F1EED966-3F7B-5EBF-9841-5D8F8DDCD1DB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1" t="4589" r="17250" b="4761"/>
          <a:stretch/>
        </p:blipFill>
        <p:spPr>
          <a:xfrm>
            <a:off x="7122558" y="4564791"/>
            <a:ext cx="1999305" cy="232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8450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80317D-381C-9E00-47E0-BC3615F552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80E8C5ED-60F3-550D-AEDD-AF440C3B30BB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B9258A3B-244F-B118-05B5-2B5B48E4DAB7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67E50E-F44A-E095-8CBF-0E058BD59C2E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3C4508-F032-1535-1507-6DC5D5E52F32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29BA0697-608E-B884-5995-A1413EE936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B73731A-3F5C-D658-7973-D1D6CB7943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6650A2F-A71B-6352-3C1D-7887E19E16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52D28DD-DC4D-6AF6-2188-D15C65B229D3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BD20EB26-490D-4226-73E5-B38D454DBFD0}"/>
              </a:ext>
            </a:extLst>
          </p:cNvPr>
          <p:cNvSpPr/>
          <p:nvPr/>
        </p:nvSpPr>
        <p:spPr>
          <a:xfrm>
            <a:off x="854280" y="2420143"/>
            <a:ext cx="8110208" cy="3371057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A35AAD-C608-89E3-8826-3CEE145C8072}"/>
              </a:ext>
            </a:extLst>
          </p:cNvPr>
          <p:cNvSpPr txBox="1"/>
          <p:nvPr/>
        </p:nvSpPr>
        <p:spPr>
          <a:xfrm>
            <a:off x="920682" y="2523753"/>
            <a:ext cx="7971797" cy="320337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인간의 몸을 움직이는 힘의 근원인 근육은 부드러우면서도 직선적으로 신축하여 힘을 냄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팔 관절의 경우 뼈를 중심으로 배치된 근육의 일부를 사용함으로써 팔을 오므리거나 펼 수 있음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A81CFE34-E8BF-334C-713D-7F51A9BF8063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5E3618-40AF-6A5F-5092-D6791D11FE1E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구동부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액추에이터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DA98B123-2A7C-80C4-27E1-73F19382AF7E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708947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E3304E-94CC-1280-4154-5CCE21B81B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DA013819-F62C-64C9-BFC1-D8336CBD6418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93043D7D-4B68-B409-E19D-3399ED1C603F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5CBAEB-1CEE-78E5-F948-3530EF0F1CDA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F01255-7A93-66DC-D11E-3945465A096C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C7769E50-24CE-1A2D-D118-F23DE43D97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19AA95E-58EE-8370-2123-D1B25331DD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1B23D68-C124-5D45-7CD7-259CBB76F71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644101-117D-C704-9985-D8848049D4B2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51031439-DEA3-E204-12D4-CA92B88DDA01}"/>
              </a:ext>
            </a:extLst>
          </p:cNvPr>
          <p:cNvSpPr/>
          <p:nvPr/>
        </p:nvSpPr>
        <p:spPr>
          <a:xfrm>
            <a:off x="854280" y="2420143"/>
            <a:ext cx="8110208" cy="3837782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2EF985-5B69-A4DE-1715-507AA7DFA19B}"/>
              </a:ext>
            </a:extLst>
          </p:cNvPr>
          <p:cNvSpPr txBox="1"/>
          <p:nvPr/>
        </p:nvSpPr>
        <p:spPr>
          <a:xfrm>
            <a:off x="920682" y="2523753"/>
            <a:ext cx="7971797" cy="3638023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하지만 로봇의 움직임은 사람과 다르며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기구부의 움직임을 위해서는 반드시 구동부가 필요함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로봇은 일반적으로 전기 모터의 회전력을 이용하거나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공기압 또는 유압 실린더 등을 이용하여 운동을 발생시킴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1BD8E2A7-F7BA-C364-D4DD-C0B25F57E032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D5B10B-D629-3552-88D4-217A98138AA7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구동부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액추에이터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3E7F7C25-997B-D7E2-E6B1-87389E748316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554777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84BE6-79C5-4E63-7B45-7674B2364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A6666B6-100A-ADC7-DF87-1C06430532C0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442DFFBE-5CDD-09CA-D26B-AAC68202B3B6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4663C6-81EA-152A-81C9-BEFCC6CDFA3D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C9D308-5FA9-90A9-C2A5-FEE94E5E07FA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EB6942F7-3A05-EE8F-87CD-A1054B186E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4213727-87A4-00A5-3F4B-E705CFB071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53517D8-D821-C7DF-68E5-0296BFCAEB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998C2BF-45DA-D121-696C-78D9C50D4C88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A2DC2778-9053-11AA-FFD0-707F492E8F29}"/>
              </a:ext>
            </a:extLst>
          </p:cNvPr>
          <p:cNvSpPr/>
          <p:nvPr/>
        </p:nvSpPr>
        <p:spPr>
          <a:xfrm>
            <a:off x="854280" y="2420143"/>
            <a:ext cx="8110208" cy="3837782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72AFEC-82DF-ED59-10A2-2F5EEEE9D41F}"/>
              </a:ext>
            </a:extLst>
          </p:cNvPr>
          <p:cNvSpPr txBox="1"/>
          <p:nvPr/>
        </p:nvSpPr>
        <p:spPr>
          <a:xfrm>
            <a:off x="920682" y="2523753"/>
            <a:ext cx="7971797" cy="3638023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하지만 로봇의 움직임은 사람과 다르며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기구부의 움직임을 위해서는 반드시 구동부가 필요함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로봇은 일반적으로 전기 모터의 회전력을 이용하거나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공기압 또는 유압 실린더 등을 이용하여 운동을 발생시킴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5289380A-7113-BB81-5856-4C2D4AC95072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9C5FD3-F7DE-7BE5-0D23-B2F72FCB1D4B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구동부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액추에이터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974ABCBB-8D69-FE81-6DE1-FEF40F8DC2A4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771379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F9D690-8A08-8268-4F2F-9531F6C9D9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02016FC0-DD83-D52B-E9AD-95341B017FDA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2E181A5-9501-DA20-06C8-BB03959B4E8A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0CCF1D-EFD8-549D-6C7B-6C7E358359FD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5BF362-D279-8109-29EF-D7BB38C3D590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3FE78A6A-F1D3-C34C-21D9-5A228C9F75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836F0AF-7795-E839-CE7F-FD28A9A9B4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2755D99-FAB5-BDEB-7A7D-A23C3496F5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FAFA5E9-50CF-28FE-5138-F5BEFAB21A8C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1B728D3E-6F3C-C064-AB9B-E15B86078F82}"/>
              </a:ext>
            </a:extLst>
          </p:cNvPr>
          <p:cNvSpPr/>
          <p:nvPr/>
        </p:nvSpPr>
        <p:spPr>
          <a:xfrm>
            <a:off x="854280" y="2924944"/>
            <a:ext cx="8110208" cy="3456384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FBE6F8-239D-739A-8CF4-28ADBC9783A6}"/>
              </a:ext>
            </a:extLst>
          </p:cNvPr>
          <p:cNvSpPr txBox="1"/>
          <p:nvPr/>
        </p:nvSpPr>
        <p:spPr>
          <a:xfrm>
            <a:off x="920682" y="3028554"/>
            <a:ext cx="7971797" cy="3258933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전기 자석의 원리를 이용한 것으로 전류에 의해 만들어진 자기장이 철제나 자성체를 끌어당기거나 밀어내어 운동을 만듦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대표적으로 모터와 솔레노이드가 있으며 모터는 전기를 회전 운동 에너지로 전환하고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솔레노이드는 직선 운동을 발생시킴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66E935E9-B6BE-484B-E078-77CF70A0AFDC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33F35B-3BF1-3E5C-21B7-622F179B117B}"/>
              </a:ext>
            </a:extLst>
          </p:cNvPr>
          <p:cNvSpPr txBox="1"/>
          <p:nvPr/>
        </p:nvSpPr>
        <p:spPr>
          <a:xfrm>
            <a:off x="659466" y="2286849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1) </a:t>
            </a: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전기 방식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0B3B20-F0E7-3415-F0B9-CAA6A8A0F723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구동부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액추에이터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Google Shape;11;p2">
            <a:extLst>
              <a:ext uri="{FF2B5EF4-FFF2-40B4-BE49-F238E27FC236}">
                <a16:creationId xmlns:a16="http://schemas.microsoft.com/office/drawing/2014/main" id="{443617D5-8D09-6180-4B39-3088E22AFA02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182147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F73EB0-349A-E290-1C01-71DB400931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C1F95411-7CA5-8C2E-4DAA-39360FD422AE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9CB22A44-4535-0454-E42B-E7C81EDD49BF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F39481-F671-DCB6-9068-44F485497FFF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4769E6-FAB7-0A50-0B57-191C3FB57E3C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9B4114D8-C9E1-4924-B6F6-8C5763C3D8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B05F020-0F06-86D8-6F32-CC71F1D1E2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B289A3B-8DBE-8B80-8927-500AF3AF214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C27CD3F-24CC-DCF3-3C6C-77DCC8574593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E506B9ED-C2F9-5162-C609-FAC3B78B70A0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1024C53-B2D2-90D1-1BC4-384C79DD2240}"/>
              </a:ext>
            </a:extLst>
          </p:cNvPr>
          <p:cNvSpPr txBox="1"/>
          <p:nvPr/>
        </p:nvSpPr>
        <p:spPr>
          <a:xfrm>
            <a:off x="659466" y="2286849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1) </a:t>
            </a: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전기 방식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B3750D-56BA-A81B-264C-C2D1E41E3540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구동부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액추에이터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Google Shape;11;p2">
            <a:extLst>
              <a:ext uri="{FF2B5EF4-FFF2-40B4-BE49-F238E27FC236}">
                <a16:creationId xmlns:a16="http://schemas.microsoft.com/office/drawing/2014/main" id="{262B4C47-F06E-7BED-4306-B3A94E076D42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904FBBA8-BB5B-1BCA-62CF-102213BD4820}"/>
              </a:ext>
            </a:extLst>
          </p:cNvPr>
          <p:cNvSpPr/>
          <p:nvPr/>
        </p:nvSpPr>
        <p:spPr>
          <a:xfrm>
            <a:off x="4277529" y="3734594"/>
            <a:ext cx="4346193" cy="2332832"/>
          </a:xfrm>
          <a:prstGeom prst="roundRect">
            <a:avLst>
              <a:gd name="adj" fmla="val 3843"/>
            </a:avLst>
          </a:prstGeom>
          <a:solidFill>
            <a:srgbClr val="FFFCD1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ndara"/>
                <a:ea typeface="HY그래픽M" panose="02030600000101010101" pitchFamily="18" charset="-127"/>
                <a:cs typeface="+mn-cs"/>
              </a:rPr>
              <a:t>ㅋ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72C9E72-949D-D28C-FA48-934468AFE387}"/>
              </a:ext>
            </a:extLst>
          </p:cNvPr>
          <p:cNvSpPr txBox="1"/>
          <p:nvPr/>
        </p:nvSpPr>
        <p:spPr>
          <a:xfrm>
            <a:off x="4396111" y="3768114"/>
            <a:ext cx="4227611" cy="212336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4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서보</a:t>
            </a:r>
            <a:r>
              <a:rPr lang="ko-KR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모터 </a:t>
            </a:r>
            <a:endParaRPr lang="en-US" altLang="ko-KR" sz="2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대표적인 전기 모터 중 하나로</a:t>
            </a:r>
            <a:r>
              <a:rPr lang="en-US" altLang="ko-KR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제어 회로에 의해 지정한 만큼만 정확하게 움직인다</a:t>
            </a:r>
            <a:r>
              <a:rPr lang="en-US" altLang="ko-KR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E5EEDC3F-DF3F-374D-8B3D-0D692124303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78" y="2842828"/>
            <a:ext cx="3942830" cy="3022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3645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C9DB96-F579-9FC4-CAEA-A4C0E38756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622EA45E-6E7E-B862-0C11-369A9446242A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F98A51D-1874-C92A-8A69-241D68E6A423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732F74-370F-62DD-79B4-22D0214F8057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655EFF-A669-C264-032C-56FB996F12D2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2D9B971C-05AF-2519-1A0F-41CFFA0277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EE50558-8A92-C5DC-90C6-5748B0A17E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8F22046-AE23-2011-6F5F-013AE715491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585CD7-1F6D-6E41-8824-8165903BB254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42CF025E-94E5-B12B-FCD3-053D471DCE5A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AA4A5A-DB4A-4366-14B9-7777D9E606B2}"/>
              </a:ext>
            </a:extLst>
          </p:cNvPr>
          <p:cNvSpPr txBox="1"/>
          <p:nvPr/>
        </p:nvSpPr>
        <p:spPr>
          <a:xfrm>
            <a:off x="659466" y="2286849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1) </a:t>
            </a: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전기 방식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474D75-DEBC-5D09-A02B-B607F1BC2C9A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구동부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액추에이터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Google Shape;11;p2">
            <a:extLst>
              <a:ext uri="{FF2B5EF4-FFF2-40B4-BE49-F238E27FC236}">
                <a16:creationId xmlns:a16="http://schemas.microsoft.com/office/drawing/2014/main" id="{77B1ED9A-76FB-7F1F-6702-98E5FD24DA66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C00D0920-293B-EFB3-FF2B-70C9A91646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78" y="2917154"/>
            <a:ext cx="3066653" cy="3066653"/>
          </a:xfrm>
          <a:prstGeom prst="rect">
            <a:avLst/>
          </a:prstGeom>
        </p:spPr>
      </p:pic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3D6EAD1D-5F73-FFCB-10C4-4F0736C95050}"/>
              </a:ext>
            </a:extLst>
          </p:cNvPr>
          <p:cNvSpPr/>
          <p:nvPr/>
        </p:nvSpPr>
        <p:spPr>
          <a:xfrm>
            <a:off x="3563889" y="2939643"/>
            <a:ext cx="5400600" cy="2718743"/>
          </a:xfrm>
          <a:prstGeom prst="roundRect">
            <a:avLst>
              <a:gd name="adj" fmla="val 3843"/>
            </a:avLst>
          </a:prstGeom>
          <a:solidFill>
            <a:srgbClr val="FFFCD1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ndara"/>
                <a:ea typeface="HY그래픽M" panose="02030600000101010101" pitchFamily="18" charset="-127"/>
                <a:cs typeface="+mn-cs"/>
              </a:rPr>
              <a:t>ㅋ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6810CA7-F3B2-076B-E1A9-E6E2BC7EB8DD}"/>
              </a:ext>
            </a:extLst>
          </p:cNvPr>
          <p:cNvSpPr txBox="1"/>
          <p:nvPr/>
        </p:nvSpPr>
        <p:spPr>
          <a:xfrm>
            <a:off x="3620965" y="2967796"/>
            <a:ext cx="5362573" cy="2646245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솔레노이드</a:t>
            </a:r>
            <a:endParaRPr lang="en-US" altLang="ko-KR" sz="2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솔레노이드에 흐르는 전류의 양을 조절함으로써 전자석으로 사용할 수 있다</a:t>
            </a:r>
            <a:r>
              <a:rPr lang="en-US" altLang="ko-KR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솔레노이드는 전기 에너지를 자기 에너지로 변환한다</a:t>
            </a:r>
            <a:r>
              <a:rPr lang="en-US" altLang="ko-KR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087887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468A7E-39A9-B39F-C820-50D7BFC93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D7A81B11-BE76-54D9-6D95-E6ECDA76CF14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206B7B8F-C217-6B4A-E9FE-6C9ED170AB60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4EA99F-49EA-B5BA-B05D-D8A6B0C87736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5FC955-9226-2B1A-23B4-0C75B7BBEF68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E343B41A-8419-1DD0-C343-A3C88A8D30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5DE7E7D-CDE5-4262-1A34-6E6658E429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9FA56D6-7E8A-07CD-513D-2479BB535A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53B919B-B7AC-2F8A-C3B5-1CCBAF48B54F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C16A8BE7-5CC9-AF7D-EFF5-8C289A9113A9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2F7F80-215E-3C98-24A0-5A160E19A73E}"/>
              </a:ext>
            </a:extLst>
          </p:cNvPr>
          <p:cNvSpPr txBox="1"/>
          <p:nvPr/>
        </p:nvSpPr>
        <p:spPr>
          <a:xfrm>
            <a:off x="659466" y="2286849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1) </a:t>
            </a: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전기 방식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5CE23DD-2A9E-0125-39B0-1566314B751E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구동부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액추에이터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Google Shape;11;p2">
            <a:extLst>
              <a:ext uri="{FF2B5EF4-FFF2-40B4-BE49-F238E27FC236}">
                <a16:creationId xmlns:a16="http://schemas.microsoft.com/office/drawing/2014/main" id="{28E79704-4F27-B81E-FC9C-F75AEB66F28B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5E225E2A-7A72-CB17-BC63-DACED7C200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78" y="2917154"/>
            <a:ext cx="3066653" cy="3066653"/>
          </a:xfrm>
          <a:prstGeom prst="rect">
            <a:avLst/>
          </a:prstGeom>
        </p:spPr>
      </p:pic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70F657F3-93ED-B099-4533-152D1713805C}"/>
              </a:ext>
            </a:extLst>
          </p:cNvPr>
          <p:cNvSpPr/>
          <p:nvPr/>
        </p:nvSpPr>
        <p:spPr>
          <a:xfrm>
            <a:off x="3558688" y="2576406"/>
            <a:ext cx="5400600" cy="3588898"/>
          </a:xfrm>
          <a:prstGeom prst="roundRect">
            <a:avLst>
              <a:gd name="adj" fmla="val 3843"/>
            </a:avLst>
          </a:prstGeom>
          <a:solidFill>
            <a:srgbClr val="DDFFFF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ndara"/>
                <a:ea typeface="HY그래픽M" panose="02030600000101010101" pitchFamily="18" charset="-127"/>
                <a:cs typeface="+mn-cs"/>
              </a:rPr>
              <a:t>ㅋ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FF16E18E-C280-7AC3-CD95-45530694E89F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E1F1F6"/>
              </a:clrFrom>
              <a:clrTo>
                <a:srgbClr val="E1F1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85" t="4726" r="4420" b="34236"/>
          <a:stretch/>
        </p:blipFill>
        <p:spPr>
          <a:xfrm>
            <a:off x="4227381" y="2556088"/>
            <a:ext cx="4063215" cy="220582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AD2B9499-6520-E952-3AE9-B48CBB4AA481}"/>
              </a:ext>
            </a:extLst>
          </p:cNvPr>
          <p:cNvSpPr txBox="1"/>
          <p:nvPr/>
        </p:nvSpPr>
        <p:spPr>
          <a:xfrm>
            <a:off x="3615838" y="4654186"/>
            <a:ext cx="5286301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/>
            <a:r>
              <a:rPr lang="ko-KR" altLang="en-US" sz="2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전류가 흐르는 코일에 의해 자기력으로 만들어져 코일의 중심에 배치된 피스톤과 비슷한 역할의 부품을 밀거나 당긴다</a:t>
            </a:r>
            <a:endParaRPr lang="en-US" altLang="ko-KR" sz="22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latinLnBrk="1"/>
            <a:r>
              <a:rPr lang="en-US" altLang="ko-KR" sz="2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코일의 감긴 방향에 따라 다름</a:t>
            </a:r>
            <a:r>
              <a:rPr lang="en-US" altLang="ko-KR" sz="2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). </a:t>
            </a:r>
            <a:endParaRPr lang="ko-KR" altLang="en-US" sz="22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8" name="이등변 삼각형 27">
            <a:extLst>
              <a:ext uri="{FF2B5EF4-FFF2-40B4-BE49-F238E27FC236}">
                <a16:creationId xmlns:a16="http://schemas.microsoft.com/office/drawing/2014/main" id="{99EDF850-07C4-4D36-6F79-9FFCFBF576D7}"/>
              </a:ext>
            </a:extLst>
          </p:cNvPr>
          <p:cNvSpPr/>
          <p:nvPr/>
        </p:nvSpPr>
        <p:spPr bwMode="auto">
          <a:xfrm rot="1763887">
            <a:off x="2187379" y="2849063"/>
            <a:ext cx="2261988" cy="2906420"/>
          </a:xfrm>
          <a:prstGeom prst="triangle">
            <a:avLst>
              <a:gd name="adj" fmla="val 25383"/>
            </a:avLst>
          </a:prstGeom>
          <a:solidFill>
            <a:srgbClr val="DDFFFF">
              <a:alpha val="68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95904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0837A-51D9-7623-6326-1FE656EAF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82DF07F9-27F0-1E5F-D9C3-01D9272814F2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19378D36-1069-B941-7D7F-069ACE8C856E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853666-1AA1-7D6B-E8AB-35CF1CC784E9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83D21A-3ABC-42C5-DD7A-3CA891F76093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016596A5-0A79-8F71-3044-152A3A5272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ADEB605-A650-CE20-79C2-82FDCEB41F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7EDB606-5100-B9AB-0D49-881A7541A0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D9D2EB9-F197-F16A-B2B9-DFA7360677F7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2926D189-4525-902E-3F66-DBE6F02281F2}"/>
              </a:ext>
            </a:extLst>
          </p:cNvPr>
          <p:cNvSpPr/>
          <p:nvPr/>
        </p:nvSpPr>
        <p:spPr>
          <a:xfrm>
            <a:off x="854280" y="2924944"/>
            <a:ext cx="8110208" cy="3168352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F60F1E7-E745-E69E-A722-832376765B45}"/>
              </a:ext>
            </a:extLst>
          </p:cNvPr>
          <p:cNvSpPr txBox="1"/>
          <p:nvPr/>
        </p:nvSpPr>
        <p:spPr>
          <a:xfrm>
            <a:off x="920682" y="3028554"/>
            <a:ext cx="7971797" cy="293866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유체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액체나 기체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를 활용하여 구동하는 방식에는 파스칼의 원리가 적용되어 있음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공압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방식은 실린더에 압축 가스 또는 공기를 불어 넣어 피스톤을 움직이게 만드는 방식으로 빠른 속도와 작은 크기가 장점임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DA430A52-D325-1D5F-571E-F3BDACB5BB16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1FF2A10-D69A-7B79-D996-AD22CA5886C3}"/>
              </a:ext>
            </a:extLst>
          </p:cNvPr>
          <p:cNvSpPr txBox="1"/>
          <p:nvPr/>
        </p:nvSpPr>
        <p:spPr>
          <a:xfrm>
            <a:off x="659466" y="2286849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2) </a:t>
            </a: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공압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유압 방식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300885A-2701-9E46-F998-139A0076FE40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구동부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액추에이터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Google Shape;11;p2">
            <a:extLst>
              <a:ext uri="{FF2B5EF4-FFF2-40B4-BE49-F238E27FC236}">
                <a16:creationId xmlns:a16="http://schemas.microsoft.com/office/drawing/2014/main" id="{207F62C5-3871-331D-117D-BF4639610F78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54754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1C133B-FBAD-E547-4767-B64CF7C25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6454A9C8-5184-1894-BCF0-E936C54BE62D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48748BC1-ED47-7D3C-D99C-FD4AC3D57791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0ADB04-9012-DD14-C4CD-614681A25FD8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147FB7-85ED-2D12-5B59-451360A01DE0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09E04AB0-DEE4-365E-77E1-2CE84D2662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65BA5EC-54F5-9F2E-864E-9E5C6207D8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E13F0C4-AACF-66B1-A097-0F7484B33A7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F54BDC0-D040-0F02-BB78-284A24550AC9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E9C398B0-A2D1-3016-26F3-EFDDC61C613D}"/>
              </a:ext>
            </a:extLst>
          </p:cNvPr>
          <p:cNvSpPr/>
          <p:nvPr/>
        </p:nvSpPr>
        <p:spPr>
          <a:xfrm>
            <a:off x="854280" y="2924944"/>
            <a:ext cx="8110208" cy="3168352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576983-240F-1B03-26C8-5990EBF46830}"/>
              </a:ext>
            </a:extLst>
          </p:cNvPr>
          <p:cNvSpPr txBox="1"/>
          <p:nvPr/>
        </p:nvSpPr>
        <p:spPr>
          <a:xfrm>
            <a:off x="920682" y="3028554"/>
            <a:ext cx="7971797" cy="293866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반면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유압 방식은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공압과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기본적인 구조는 비슷하지만 기체 대신에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비압축성유체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오일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를 이용함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발생하는 힘이 강하며 대형의 건설 기계에 많이 사용함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C32FE658-118D-6733-064D-CCC6955AD08A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5016EC-1CA7-8245-27F8-B46B8793B54C}"/>
              </a:ext>
            </a:extLst>
          </p:cNvPr>
          <p:cNvSpPr txBox="1"/>
          <p:nvPr/>
        </p:nvSpPr>
        <p:spPr>
          <a:xfrm>
            <a:off x="659466" y="2286849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2) </a:t>
            </a: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공압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유압 방식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4D661B4-7035-7729-D89F-DA3C0FA80CBF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구동부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액추에이터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Google Shape;11;p2">
            <a:extLst>
              <a:ext uri="{FF2B5EF4-FFF2-40B4-BE49-F238E27FC236}">
                <a16:creationId xmlns:a16="http://schemas.microsoft.com/office/drawing/2014/main" id="{3B8EDEEF-A913-B8D5-ABE4-27B41B2A56BF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98768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C696D51F-D6AF-124C-387D-F51DDD166488}"/>
              </a:ext>
            </a:extLst>
          </p:cNvPr>
          <p:cNvSpPr/>
          <p:nvPr/>
        </p:nvSpPr>
        <p:spPr>
          <a:xfrm>
            <a:off x="614606" y="404665"/>
            <a:ext cx="7380000" cy="1152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99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995547-D647-7FC3-1A71-335E2981D93E}"/>
              </a:ext>
            </a:extLst>
          </p:cNvPr>
          <p:cNvSpPr txBox="1"/>
          <p:nvPr/>
        </p:nvSpPr>
        <p:spPr>
          <a:xfrm>
            <a:off x="2020022" y="649283"/>
            <a:ext cx="613278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로봇의 개념</a:t>
            </a: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D7423DC4-F49D-5BEF-F73E-D7A0A5FD9A2C}"/>
              </a:ext>
            </a:extLst>
          </p:cNvPr>
          <p:cNvSpPr/>
          <p:nvPr/>
        </p:nvSpPr>
        <p:spPr>
          <a:xfrm>
            <a:off x="1396415" y="1891092"/>
            <a:ext cx="7380000" cy="1152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99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D75FC92-07AC-7FA5-3DF9-F01BDDEA0E92}"/>
              </a:ext>
            </a:extLst>
          </p:cNvPr>
          <p:cNvSpPr txBox="1"/>
          <p:nvPr/>
        </p:nvSpPr>
        <p:spPr>
          <a:xfrm>
            <a:off x="2540331" y="2132821"/>
            <a:ext cx="397588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600" b="1" dirty="0">
                <a:solidFill>
                  <a:srgbClr val="F672A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</a:t>
            </a:r>
            <a:r>
              <a:rPr lang="ko-KR" altLang="en-US" sz="3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3600" b="1" dirty="0">
                <a:solidFill>
                  <a:srgbClr val="F672A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작동 원리</a:t>
            </a:r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76811427-8A24-6D24-035E-4CAFFB2685DC}"/>
              </a:ext>
            </a:extLst>
          </p:cNvPr>
          <p:cNvSpPr/>
          <p:nvPr/>
        </p:nvSpPr>
        <p:spPr>
          <a:xfrm>
            <a:off x="592825" y="3377519"/>
            <a:ext cx="7380000" cy="11520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3399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B60F8D6-B3AA-8307-FB4B-8AAE3BD3339A}"/>
              </a:ext>
            </a:extLst>
          </p:cNvPr>
          <p:cNvSpPr txBox="1"/>
          <p:nvPr/>
        </p:nvSpPr>
        <p:spPr>
          <a:xfrm>
            <a:off x="2020022" y="3614753"/>
            <a:ext cx="469318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생활 속 로봇의 활용</a:t>
            </a:r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id="{0E57DC2C-2728-4831-2A08-88081414E840}"/>
              </a:ext>
            </a:extLst>
          </p:cNvPr>
          <p:cNvSpPr/>
          <p:nvPr/>
        </p:nvSpPr>
        <p:spPr>
          <a:xfrm>
            <a:off x="1396415" y="4863946"/>
            <a:ext cx="7380000" cy="1152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99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855E6756-8147-DCD2-3F7D-C8E836EC0987}"/>
              </a:ext>
            </a:extLst>
          </p:cNvPr>
          <p:cNvGrpSpPr/>
          <p:nvPr/>
        </p:nvGrpSpPr>
        <p:grpSpPr>
          <a:xfrm>
            <a:off x="1088050" y="4845946"/>
            <a:ext cx="1296000" cy="1188000"/>
            <a:chOff x="1396415" y="2936421"/>
            <a:chExt cx="754162" cy="754162"/>
          </a:xfrm>
        </p:grpSpPr>
        <p:sp>
          <p:nvSpPr>
            <p:cNvPr id="46" name="타원 45">
              <a:extLst>
                <a:ext uri="{FF2B5EF4-FFF2-40B4-BE49-F238E27FC236}">
                  <a16:creationId xmlns:a16="http://schemas.microsoft.com/office/drawing/2014/main" id="{D442F151-6686-C272-06F1-9875AEE20738}"/>
                </a:ext>
              </a:extLst>
            </p:cNvPr>
            <p:cNvSpPr/>
            <p:nvPr/>
          </p:nvSpPr>
          <p:spPr>
            <a:xfrm>
              <a:off x="1396415" y="2936421"/>
              <a:ext cx="754162" cy="754162"/>
            </a:xfrm>
            <a:prstGeom prst="ellipse">
              <a:avLst/>
            </a:prstGeom>
            <a:solidFill>
              <a:srgbClr val="003399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DAD188E-8C0A-6FD7-0658-E21E49897CB0}"/>
                </a:ext>
              </a:extLst>
            </p:cNvPr>
            <p:cNvSpPr txBox="1"/>
            <p:nvPr/>
          </p:nvSpPr>
          <p:spPr>
            <a:xfrm>
              <a:off x="1414278" y="3101652"/>
              <a:ext cx="724245" cy="4236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en-US" altLang="ko-KR" sz="4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04</a:t>
              </a:r>
              <a:endParaRPr lang="ko-KR" altLang="en-US" sz="4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457EC18C-3472-33DC-C277-4F565A9497DD}"/>
              </a:ext>
            </a:extLst>
          </p:cNvPr>
          <p:cNvSpPr txBox="1"/>
          <p:nvPr/>
        </p:nvSpPr>
        <p:spPr>
          <a:xfrm>
            <a:off x="2540331" y="5116779"/>
            <a:ext cx="613278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인공지능과 로봇 윤리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EE54E7-E469-0D46-E891-9F562E3AAAB1}"/>
              </a:ext>
            </a:extLst>
          </p:cNvPr>
          <p:cNvSpPr txBox="1"/>
          <p:nvPr/>
        </p:nvSpPr>
        <p:spPr>
          <a:xfrm>
            <a:off x="3665341" y="6465313"/>
            <a:ext cx="18133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㈜ </a:t>
            </a:r>
            <a:r>
              <a:rPr lang="ko-KR" altLang="en-US" sz="2000" b="1" dirty="0" err="1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삼양미디어</a:t>
            </a:r>
            <a:endParaRPr lang="ko-KR" altLang="en-US" sz="2000" b="1" dirty="0">
              <a:solidFill>
                <a:srgbClr val="40404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0FBA3C8B-D73C-DEE1-D026-3DC05C2CCE9A}"/>
              </a:ext>
            </a:extLst>
          </p:cNvPr>
          <p:cNvGrpSpPr/>
          <p:nvPr/>
        </p:nvGrpSpPr>
        <p:grpSpPr>
          <a:xfrm>
            <a:off x="1088050" y="1877763"/>
            <a:ext cx="1296000" cy="1188000"/>
            <a:chOff x="1396415" y="2936421"/>
            <a:chExt cx="754162" cy="754162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1254A9FD-3EA8-4E26-3176-8F10169CE750}"/>
                </a:ext>
              </a:extLst>
            </p:cNvPr>
            <p:cNvSpPr/>
            <p:nvPr/>
          </p:nvSpPr>
          <p:spPr>
            <a:xfrm>
              <a:off x="1396415" y="2936421"/>
              <a:ext cx="754162" cy="754162"/>
            </a:xfrm>
            <a:prstGeom prst="ellipse">
              <a:avLst/>
            </a:prstGeom>
            <a:solidFill>
              <a:srgbClr val="003399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F4AF757-7451-1711-C699-36AF72033619}"/>
                </a:ext>
              </a:extLst>
            </p:cNvPr>
            <p:cNvSpPr txBox="1"/>
            <p:nvPr/>
          </p:nvSpPr>
          <p:spPr>
            <a:xfrm>
              <a:off x="1396415" y="3092251"/>
              <a:ext cx="724245" cy="4236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en-US" altLang="ko-KR" sz="4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02</a:t>
              </a:r>
              <a:endParaRPr lang="ko-KR" altLang="en-US" sz="4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2841A2DE-0BE9-F264-4C62-CCACE6A27B61}"/>
              </a:ext>
            </a:extLst>
          </p:cNvPr>
          <p:cNvGrpSpPr/>
          <p:nvPr/>
        </p:nvGrpSpPr>
        <p:grpSpPr>
          <a:xfrm>
            <a:off x="538122" y="3361119"/>
            <a:ext cx="1296000" cy="1188000"/>
            <a:chOff x="1396415" y="2936421"/>
            <a:chExt cx="754162" cy="754162"/>
          </a:xfrm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6B861588-85AE-466D-3039-5717F7188624}"/>
                </a:ext>
              </a:extLst>
            </p:cNvPr>
            <p:cNvSpPr/>
            <p:nvPr/>
          </p:nvSpPr>
          <p:spPr>
            <a:xfrm>
              <a:off x="1396415" y="2936421"/>
              <a:ext cx="754162" cy="754162"/>
            </a:xfrm>
            <a:prstGeom prst="ellipse">
              <a:avLst/>
            </a:prstGeom>
            <a:solidFill>
              <a:srgbClr val="003399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D67A7BB-61E7-B193-6EDD-B710D6928741}"/>
                </a:ext>
              </a:extLst>
            </p:cNvPr>
            <p:cNvSpPr txBox="1"/>
            <p:nvPr/>
          </p:nvSpPr>
          <p:spPr>
            <a:xfrm>
              <a:off x="1414278" y="3094336"/>
              <a:ext cx="714384" cy="4236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en-US" altLang="ko-KR" sz="4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03</a:t>
              </a:r>
              <a:endParaRPr lang="ko-KR" altLang="en-US" sz="4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6344D382-AA16-48A2-A3B0-DF1C9CA6B3A4}"/>
              </a:ext>
            </a:extLst>
          </p:cNvPr>
          <p:cNvGrpSpPr/>
          <p:nvPr/>
        </p:nvGrpSpPr>
        <p:grpSpPr>
          <a:xfrm>
            <a:off x="538122" y="390643"/>
            <a:ext cx="1296000" cy="1188000"/>
            <a:chOff x="1396415" y="2936421"/>
            <a:chExt cx="754162" cy="754162"/>
          </a:xfrm>
        </p:grpSpPr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AC9190F6-383C-7923-8D37-8BCC787B9483}"/>
                </a:ext>
              </a:extLst>
            </p:cNvPr>
            <p:cNvSpPr/>
            <p:nvPr/>
          </p:nvSpPr>
          <p:spPr>
            <a:xfrm>
              <a:off x="1396415" y="2936421"/>
              <a:ext cx="754162" cy="754162"/>
            </a:xfrm>
            <a:prstGeom prst="ellipse">
              <a:avLst/>
            </a:prstGeom>
            <a:solidFill>
              <a:srgbClr val="003399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1DA3BED-70DE-507A-1907-C3108B076A9C}"/>
                </a:ext>
              </a:extLst>
            </p:cNvPr>
            <p:cNvSpPr txBox="1"/>
            <p:nvPr/>
          </p:nvSpPr>
          <p:spPr>
            <a:xfrm>
              <a:off x="1418328" y="3093912"/>
              <a:ext cx="710335" cy="4236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en-US" altLang="ko-KR" sz="4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4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B22AA68C-B33A-529B-C4A1-FFB760558351}"/>
              </a:ext>
            </a:extLst>
          </p:cNvPr>
          <p:cNvSpPr txBox="1"/>
          <p:nvPr/>
        </p:nvSpPr>
        <p:spPr>
          <a:xfrm>
            <a:off x="6167750" y="2337201"/>
            <a:ext cx="14785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(20~45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쪽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  <a:endParaRPr lang="ko-KR" altLang="en-US" sz="20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733450-B3A4-3B7F-A199-5EA8324734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2973A08-7020-3418-B92B-8C7AC08D87E9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B047A729-969C-E310-CCCB-BDDAD7E8B005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F83572-5558-79E4-8A08-73BA05748D8E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85A201-E602-B109-22F9-0A521FEF06A0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80D2F340-CB61-1368-9566-00E16C9858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E5EAF15-B147-3273-9CF7-A164271065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3CADC5F-221F-AFCA-308E-01A7F0CF25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37BB05C-1C22-A31C-DA4A-A7DBA7CA0CC0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1C81D2C4-5CB8-BF50-970C-7D62CEC728D4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A540F2-6AF7-B6AB-2900-5EA0482DDC0D}"/>
              </a:ext>
            </a:extLst>
          </p:cNvPr>
          <p:cNvSpPr txBox="1"/>
          <p:nvPr/>
        </p:nvSpPr>
        <p:spPr>
          <a:xfrm>
            <a:off x="659466" y="2286849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2) </a:t>
            </a: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공압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유압 방식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7D3DE4-822A-A1EA-CCA7-60DC5870CE73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구동부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액추에이터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Google Shape;11;p2">
            <a:extLst>
              <a:ext uri="{FF2B5EF4-FFF2-40B4-BE49-F238E27FC236}">
                <a16:creationId xmlns:a16="http://schemas.microsoft.com/office/drawing/2014/main" id="{60D3374E-70C7-4EDE-9CE2-F6B039ABF6E7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96FD1ECA-8095-187C-DEAA-A3771BB76309}"/>
              </a:ext>
            </a:extLst>
          </p:cNvPr>
          <p:cNvSpPr/>
          <p:nvPr/>
        </p:nvSpPr>
        <p:spPr>
          <a:xfrm>
            <a:off x="1899270" y="3306689"/>
            <a:ext cx="3215655" cy="2237978"/>
          </a:xfrm>
          <a:prstGeom prst="roundRect">
            <a:avLst>
              <a:gd name="adj" fmla="val 3843"/>
            </a:avLst>
          </a:prstGeom>
          <a:solidFill>
            <a:srgbClr val="FFFCD1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ndara"/>
                <a:ea typeface="HY그래픽M" panose="02030600000101010101" pitchFamily="18" charset="-127"/>
                <a:cs typeface="+mn-cs"/>
              </a:rPr>
              <a:t>ㅋ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BB6045F-4B42-3DC8-8942-05C5083452E1}"/>
              </a:ext>
            </a:extLst>
          </p:cNvPr>
          <p:cNvSpPr txBox="1"/>
          <p:nvPr/>
        </p:nvSpPr>
        <p:spPr>
          <a:xfrm>
            <a:off x="1987456" y="3292475"/>
            <a:ext cx="3076077" cy="212336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4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공압</a:t>
            </a:r>
            <a:r>
              <a:rPr lang="ko-KR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장치 </a:t>
            </a:r>
            <a:endParaRPr lang="en-US" altLang="ko-KR" sz="2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고압의 공기 공급을 통하여 빠른 구동이 가능하다</a:t>
            </a:r>
            <a:r>
              <a:rPr lang="en-US" altLang="ko-KR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AB9F6263-8E02-716E-97D4-067E85057D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251" y="1186049"/>
            <a:ext cx="2208323" cy="549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70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9F0E30-1880-9C7A-FA74-A50AFFD28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68F22765-AAE1-D7F3-0AB5-3744E8B1E53B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203A8BD-5AC0-3DFF-DDF0-D4C442641856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71CA52-387B-4F80-72C6-22BA5DBBF017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87E40B-33A1-C58F-E4AD-915F7F2F68B4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6AC61111-C747-0A7F-835F-6AD75CF987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39CD8F9-A4DC-39E8-3D00-03A97A8C86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0395E9B-DA38-DB29-26AD-580C13F397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9D37291-3EFF-5535-C92B-65F4767EF29A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93EF405E-FF79-912A-2F03-B0827BF900D2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C5DDB65-3FEA-A5A4-8E8D-DA27AC5643AD}"/>
              </a:ext>
            </a:extLst>
          </p:cNvPr>
          <p:cNvSpPr txBox="1"/>
          <p:nvPr/>
        </p:nvSpPr>
        <p:spPr>
          <a:xfrm>
            <a:off x="659466" y="2286849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2) </a:t>
            </a: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공압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유압 방식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053A8E4-0ACC-63FD-69E1-40F02AE5A082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구동부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액추에이터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Google Shape;11;p2">
            <a:extLst>
              <a:ext uri="{FF2B5EF4-FFF2-40B4-BE49-F238E27FC236}">
                <a16:creationId xmlns:a16="http://schemas.microsoft.com/office/drawing/2014/main" id="{24FE73E6-2978-92B6-E186-57F725F05505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B57CF523-A802-204F-FF84-DECDC6521A5C}"/>
              </a:ext>
            </a:extLst>
          </p:cNvPr>
          <p:cNvSpPr/>
          <p:nvPr/>
        </p:nvSpPr>
        <p:spPr>
          <a:xfrm>
            <a:off x="5652120" y="2868538"/>
            <a:ext cx="3215655" cy="2722637"/>
          </a:xfrm>
          <a:prstGeom prst="roundRect">
            <a:avLst>
              <a:gd name="adj" fmla="val 3843"/>
            </a:avLst>
          </a:prstGeom>
          <a:solidFill>
            <a:srgbClr val="FFFCD1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ndara"/>
                <a:ea typeface="HY그래픽M" panose="02030600000101010101" pitchFamily="18" charset="-127"/>
                <a:cs typeface="+mn-cs"/>
              </a:rPr>
              <a:t>ㅋ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61A5E40-202A-BB43-D622-6F0D78982639}"/>
              </a:ext>
            </a:extLst>
          </p:cNvPr>
          <p:cNvSpPr txBox="1"/>
          <p:nvPr/>
        </p:nvSpPr>
        <p:spPr>
          <a:xfrm>
            <a:off x="5672386" y="2872890"/>
            <a:ext cx="3076077" cy="2646245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유압 장치 </a:t>
            </a:r>
            <a:endParaRPr lang="en-US" altLang="ko-KR" sz="2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유압 펌프에서 만들어진 고압의 오일이 실린더로 공급되어 피스톤을 움직인다</a:t>
            </a:r>
            <a:r>
              <a:rPr lang="en-US" altLang="ko-KR" sz="24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72DD1EFD-EB83-1B3C-26CD-F9EB4E6F5A1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05" y="2886413"/>
            <a:ext cx="4708235" cy="3275034"/>
          </a:xfrm>
          <a:prstGeom prst="roundRect">
            <a:avLst>
              <a:gd name="adj" fmla="val 3353"/>
            </a:avLst>
          </a:prstGeom>
        </p:spPr>
      </p:pic>
    </p:spTree>
    <p:extLst>
      <p:ext uri="{BB962C8B-B14F-4D97-AF65-F5344CB8AC3E}">
        <p14:creationId xmlns:p14="http://schemas.microsoft.com/office/powerpoint/2010/main" val="42074546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33592A-A327-D4DF-3992-AC9EC7B7AB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6E54AA1F-BBC8-A992-E978-0407D84DE9B7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EFF2E097-8C53-DA2E-B379-8D2DB326A91A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24BDC5-B6F2-873B-C6E5-BBA7FF0D70D9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57EEC8-2E2D-46EA-77D7-457AB6AD768F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6967CD91-A0E6-EE53-63FB-0FDBB5DEED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B10441B-3407-3083-8598-5AFA094E28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AED124-F7EA-CFD5-9643-0FB2E81CF7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73E45A6-1365-FD72-B822-BC63D5B25868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4BF42E54-EDEB-1FC1-0AB7-A44B4C47C82E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B3AC3A-74CA-FDC2-4779-F5F399FE9D30}"/>
              </a:ext>
            </a:extLst>
          </p:cNvPr>
          <p:cNvSpPr txBox="1"/>
          <p:nvPr/>
        </p:nvSpPr>
        <p:spPr>
          <a:xfrm>
            <a:off x="659466" y="2286849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2) </a:t>
            </a: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공압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유압 방식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90353B5-C0C0-03D0-11C7-A79ACCC472B6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구동부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액추에이터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Google Shape;11;p2">
            <a:extLst>
              <a:ext uri="{FF2B5EF4-FFF2-40B4-BE49-F238E27FC236}">
                <a16:creationId xmlns:a16="http://schemas.microsoft.com/office/drawing/2014/main" id="{1FDACF3C-CCE9-FA49-10AB-8E55D96318DC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0DAD69C0-2616-88DF-22F1-51002038231F}"/>
              </a:ext>
            </a:extLst>
          </p:cNvPr>
          <p:cNvSpPr/>
          <p:nvPr/>
        </p:nvSpPr>
        <p:spPr>
          <a:xfrm>
            <a:off x="1295053" y="2872890"/>
            <a:ext cx="5112568" cy="3508439"/>
          </a:xfrm>
          <a:prstGeom prst="roundRect">
            <a:avLst>
              <a:gd name="adj" fmla="val 3843"/>
            </a:avLst>
          </a:prstGeom>
          <a:solidFill>
            <a:srgbClr val="FFFCD1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ndara"/>
                <a:ea typeface="HY그래픽M" panose="02030600000101010101" pitchFamily="18" charset="-127"/>
                <a:cs typeface="+mn-cs"/>
              </a:rPr>
              <a:t>ㅋ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CDBE7C1C-06B3-51C9-DB06-E0FE493015E6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694" y="2862461"/>
            <a:ext cx="4245820" cy="345856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9CCA396-AAC4-FDD1-E0D1-9CE8BF43FB64}"/>
              </a:ext>
            </a:extLst>
          </p:cNvPr>
          <p:cNvSpPr txBox="1"/>
          <p:nvPr/>
        </p:nvSpPr>
        <p:spPr>
          <a:xfrm>
            <a:off x="6412784" y="5780152"/>
            <a:ext cx="186444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latinLnBrk="1"/>
            <a:r>
              <a:rPr lang="ko-KR" altLang="en-US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◀ </a:t>
            </a:r>
            <a:r>
              <a:rPr lang="ko-KR" altLang="en-US" sz="1600" b="1" i="0" u="none" strike="noStrike" baseline="0" dirty="0" err="1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구동부</a:t>
            </a:r>
            <a:r>
              <a:rPr lang="en-US" altLang="ko-KR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실린더</a:t>
            </a:r>
            <a:r>
              <a:rPr lang="en-US" altLang="ko-KR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작동 원리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60122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D64447-542D-A128-0F96-F724CEC684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AFF53AC2-A489-B7DD-410B-DC39E1757F04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5889595D-7206-0925-7A30-8C856AD4983D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58DDA4-5EDE-1897-8057-9DDDFB2BB9AB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F4F046-631B-ED9E-0705-B0C74D89245A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81178291-4D2B-7805-10C2-F88FEFC4BC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D6090AE-B7DE-3D78-273D-AA797D2DC5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4B4A3B6-32CB-B164-44FE-280BEAF238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22EE752-41DE-A9E8-06DE-00D0921D57BC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694C47BC-FE5F-82D0-0634-EA0F626E55EF}"/>
              </a:ext>
            </a:extLst>
          </p:cNvPr>
          <p:cNvSpPr/>
          <p:nvPr/>
        </p:nvSpPr>
        <p:spPr>
          <a:xfrm>
            <a:off x="854280" y="2420143"/>
            <a:ext cx="8110208" cy="3837782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96F7D3-95C4-E8D4-924C-087F5F2E8AB7}"/>
              </a:ext>
            </a:extLst>
          </p:cNvPr>
          <p:cNvSpPr txBox="1"/>
          <p:nvPr/>
        </p:nvSpPr>
        <p:spPr>
          <a:xfrm>
            <a:off x="920682" y="2523753"/>
            <a:ext cx="7971797" cy="3638023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두뇌 역할을 하는 제어 장치는 로봇을 움직이고 작동시키기 위한 중요한 역할을 하며 하드웨어와 소프트웨어의 조합으로 구성되어 있음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제어부의 중심은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마이크로컨트롤러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(Micro-controller)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라고 하는 작은 컴퓨터 칩임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3EE68F50-7A97-90FF-20B9-459528E4FBE7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22ADC5-8CDF-6EAB-9FF5-CBF4160E26B3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제어부</a:t>
            </a: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754753D8-203C-2C7E-D7F0-3168ED2F493F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60303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436A85-D901-34B6-A552-71F5AD815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870A368D-3845-F176-E2D3-6D2E6356D855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7ADD1166-3E8A-16FD-E1D4-2F608B2D760B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EB7001-0C76-6B9C-83C2-A71F6FFA6C95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629877-BA97-46A5-85DA-E52FE6B4451C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54F2D975-6C51-AC36-696A-F7D61785FC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F90ED3B-90D8-1997-A046-575693880A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249F2AF-5BAF-F422-8815-9DDCEF6551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10DAE6-6313-4AD5-3729-9F252D4519FC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C1CB93AE-5E72-9C73-8837-A909557F5479}"/>
              </a:ext>
            </a:extLst>
          </p:cNvPr>
          <p:cNvSpPr/>
          <p:nvPr/>
        </p:nvSpPr>
        <p:spPr>
          <a:xfrm>
            <a:off x="854280" y="2420143"/>
            <a:ext cx="8110208" cy="3837782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8CA6AF-D49D-085A-BEFA-105E6B8D8257}"/>
              </a:ext>
            </a:extLst>
          </p:cNvPr>
          <p:cNvSpPr txBox="1"/>
          <p:nvPr/>
        </p:nvSpPr>
        <p:spPr>
          <a:xfrm>
            <a:off x="920682" y="2523753"/>
            <a:ext cx="7971797" cy="3638023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마이크로컨트롤러는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입력 신호를 처리하고 출력 신호를 생성하여 로봇을 제어함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입력 신호는 센서에서 받아들이는 데이터나 외부 장치로부터의 명령이며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출력 신호는 시청각적 신호의 송출 또는 모터의 회전과 같이 로봇의 부품들을 제어하는 데 사용함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3BC3344E-9DBE-CEED-093F-B3C53F728483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85D1FB-298C-7147-F5B5-BE68E0EC2498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제어부</a:t>
            </a: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7143791B-19E5-542D-4D16-636FAE880BB6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943950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9696CD-E6EE-188A-1044-C373C880D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24B931F7-C363-D1C8-D7B0-397DA7FE50D7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96AED59A-CF51-22D4-3107-55AAD39D9BCD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23B3A2-BC9A-A904-5ABD-EE4B0DE16F09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230EE-E0D8-C318-70D8-1AA451433F7F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DF4247C6-8352-A8E9-E0F1-D2F0B63E94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EF0B66D-6819-9B9F-A617-F6D6DBD27B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12D4511-881F-5CB0-ABAC-EA404DE087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601235B-4F2D-08E9-5679-8C1C3D973A10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370E64CE-B7D2-3A1C-4D15-2C7FFCCABE2F}"/>
              </a:ext>
            </a:extLst>
          </p:cNvPr>
          <p:cNvSpPr/>
          <p:nvPr/>
        </p:nvSpPr>
        <p:spPr>
          <a:xfrm>
            <a:off x="854280" y="2420143"/>
            <a:ext cx="8110208" cy="3256757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8849DA-9C92-E80B-C24C-5CF2315B24BA}"/>
              </a:ext>
            </a:extLst>
          </p:cNvPr>
          <p:cNvSpPr txBox="1"/>
          <p:nvPr/>
        </p:nvSpPr>
        <p:spPr>
          <a:xfrm>
            <a:off x="920682" y="2523753"/>
            <a:ext cx="7971797" cy="306285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또한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제어부는 로봇을 제어하기 위한 인터페이스를 제공함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로봇을 제어하고 모니터링하기 위해 컴퓨터나 모바일 장치와 같은 외부 장치와 통신할 수 있는 기능이 있음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541E867F-04B9-5743-C21D-BE0653CF8AFB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9D81A0-5846-3ADE-7025-B66C821672FD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제어부</a:t>
            </a: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F4F57BC0-C7FC-336D-AED3-A53D187F4BAC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782774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826FAC-665C-A391-CD87-65FF95DF8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D1A5ADE6-B631-39A2-7700-85D7545A9539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6EE09004-AED2-6610-734C-9B0D0691968B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32ACD1-D0CF-DB89-5DE0-E198882C501C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C8E07A-7FC9-2569-D94C-6170CA18ACA6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6FBEF2AF-A085-9845-CE71-421C7C2F6E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3D5FE16-F65A-C9AB-E63B-37ABAE7542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B22D7B9-D448-D0C3-8BF4-5A16D18435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C644E71-7B8E-8F2C-3816-6687241B1C98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EC577761-EB24-8817-BB51-86FD3E7633B4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A451100-F51D-38D4-18E1-DD732D91A7E1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제어부</a:t>
            </a: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7E7AE3A6-49D4-A35E-0C2A-C7F1355B61D1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말풍선: 타원형 14">
            <a:extLst>
              <a:ext uri="{FF2B5EF4-FFF2-40B4-BE49-F238E27FC236}">
                <a16:creationId xmlns:a16="http://schemas.microsoft.com/office/drawing/2014/main" id="{A88D8904-4DD8-7BAA-6D1F-9C675A9BC42A}"/>
              </a:ext>
            </a:extLst>
          </p:cNvPr>
          <p:cNvSpPr/>
          <p:nvPr/>
        </p:nvSpPr>
        <p:spPr bwMode="auto">
          <a:xfrm flipH="1">
            <a:off x="1490363" y="2422267"/>
            <a:ext cx="3572594" cy="3035128"/>
          </a:xfrm>
          <a:prstGeom prst="wedgeEllipseCallout">
            <a:avLst>
              <a:gd name="adj1" fmla="val -64330"/>
              <a:gd name="adj2" fmla="val 1641"/>
            </a:avLst>
          </a:prstGeom>
          <a:solidFill>
            <a:srgbClr val="35485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6" name="TextBox 15">
            <a:hlinkClick r:id="rId6" action="ppaction://hlinkpres?slideindex=1&amp;slidetitle="/>
            <a:extLst>
              <a:ext uri="{FF2B5EF4-FFF2-40B4-BE49-F238E27FC236}">
                <a16:creationId xmlns:a16="http://schemas.microsoft.com/office/drawing/2014/main" id="{AE575EA1-D31F-91DC-DEE3-12AEB8AC4FFA}"/>
              </a:ext>
            </a:extLst>
          </p:cNvPr>
          <p:cNvSpPr txBox="1"/>
          <p:nvPr/>
        </p:nvSpPr>
        <p:spPr>
          <a:xfrm>
            <a:off x="1865289" y="2960677"/>
            <a:ext cx="2808311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rgbClr val="FFFF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로봇의 제어부와 주변 기기의 연결 및 </a:t>
            </a:r>
            <a:endParaRPr lang="en-US" altLang="ko-KR" sz="2800" b="1" dirty="0">
              <a:solidFill>
                <a:srgbClr val="FFFF00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sz="2800" b="1" dirty="0">
                <a:solidFill>
                  <a:srgbClr val="FFFF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신호 흐름도</a:t>
            </a:r>
            <a:endParaRPr lang="en-US" altLang="ko-KR" sz="2800" b="1" dirty="0">
              <a:solidFill>
                <a:srgbClr val="FFFF00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sz="2400" dirty="0">
                <a:solidFill>
                  <a:schemeClr val="bg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 보기</a:t>
            </a:r>
            <a:endParaRPr lang="ko-KR" altLang="en-US" sz="2800" dirty="0">
              <a:solidFill>
                <a:schemeClr val="bg1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D4074A95-A9EF-CD60-2C2E-119D241897F7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1" t="4589" r="17250" b="4761"/>
          <a:stretch/>
        </p:blipFill>
        <p:spPr>
          <a:xfrm>
            <a:off x="4753849" y="2919364"/>
            <a:ext cx="3006238" cy="349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3479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796B2-8198-0B47-06FC-AF2B387066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730777B2-2C8B-F357-9EB3-3D3EED3D11CD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81D3E021-6202-9993-F0F7-4418ADDCD4F9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AD8922-CCD3-9E9C-6387-914891668594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2CB983-D912-D05C-79DF-2E74A412D803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2C1DFC4C-06FA-865B-8A87-F17A00C778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E033B13-EAFC-09B5-A6C6-1453727197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EC0D4DC-9CCB-9811-E855-5B0D25B246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4AED27-D96F-3455-5202-BD452DA14994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1D5FC04B-12FF-D56D-2C2A-5DC97A09D39F}"/>
              </a:ext>
            </a:extLst>
          </p:cNvPr>
          <p:cNvSpPr/>
          <p:nvPr/>
        </p:nvSpPr>
        <p:spPr>
          <a:xfrm>
            <a:off x="854280" y="2420144"/>
            <a:ext cx="8110208" cy="1388792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5569C3-E2F7-04C7-2633-1F13AE5F7433}"/>
              </a:ext>
            </a:extLst>
          </p:cNvPr>
          <p:cNvSpPr txBox="1"/>
          <p:nvPr/>
        </p:nvSpPr>
        <p:spPr>
          <a:xfrm>
            <a:off x="920682" y="2523753"/>
            <a:ext cx="7971797" cy="1180474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로봇은 주로 전기로 움직이며 로봇의 유형과 용도에 따라 전기를 공급하는 형태가 달라짐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9BF1B3EE-817A-4046-CB17-B2739C80FBBD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482B6E-8E39-DA83-5363-49B96A013823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전원부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EFFF2EA0-4B38-64FF-1A1B-52C378EE79CF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4C816AAB-F6DE-1D18-B586-B0E6041B1FBB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2064" y="3962185"/>
            <a:ext cx="218122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7639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FC63E-E2B3-8AB4-8A79-8CD2BBDFA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D8C815D6-93CC-C5F3-CA96-384022FA4F76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C706CAB-A009-F078-9E84-7C491475A352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8A99F4-0726-36A0-71CD-20759356CD1B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F8EB53-8A12-EBF4-73A5-01827A5D11A8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1E677192-7509-3F47-E1C8-004892FD43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ECDBBA0-04C5-C238-B840-EA902FA2DB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51C0912-CB24-6EA1-2D01-8D840152B9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EBB744E-8CE2-B13B-598A-B6E8C0438B05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54682401-4FD1-5520-1E38-43B14D19A34B}"/>
              </a:ext>
            </a:extLst>
          </p:cNvPr>
          <p:cNvSpPr/>
          <p:nvPr/>
        </p:nvSpPr>
        <p:spPr>
          <a:xfrm>
            <a:off x="854280" y="2420144"/>
            <a:ext cx="8110208" cy="3971131"/>
          </a:xfrm>
          <a:prstGeom prst="roundRect">
            <a:avLst>
              <a:gd name="adj" fmla="val 3599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B49FAB-525E-E2C3-FA91-009405BD17ED}"/>
              </a:ext>
            </a:extLst>
          </p:cNvPr>
          <p:cNvSpPr txBox="1"/>
          <p:nvPr/>
        </p:nvSpPr>
        <p:spPr>
          <a:xfrm>
            <a:off x="920682" y="2523753"/>
            <a:ext cx="7971797" cy="97256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휴대하거나 자유로운 움직임을 위해서는 충전 및 교체가 가능한 배터리를 이용함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670AB7F6-4960-3686-521A-C69AB9A80067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9FC9DA-F018-7C3B-AB54-84CC1A92E244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전원부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3C3D42D7-FF1F-B2C9-D438-9699AA1B0D02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877A9AC-3390-DCC9-0101-177862BB690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2" t="26593" r="9213" b="6920"/>
          <a:stretch/>
        </p:blipFill>
        <p:spPr>
          <a:xfrm>
            <a:off x="1119644" y="3534920"/>
            <a:ext cx="6704426" cy="2329436"/>
          </a:xfrm>
          <a:prstGeom prst="roundRect">
            <a:avLst>
              <a:gd name="adj" fmla="val 6159"/>
            </a:avLst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A87FD9C-6F88-1BDE-5A6C-B2272BB703E6}"/>
              </a:ext>
            </a:extLst>
          </p:cNvPr>
          <p:cNvSpPr txBox="1"/>
          <p:nvPr/>
        </p:nvSpPr>
        <p:spPr>
          <a:xfrm>
            <a:off x="1061078" y="5929601"/>
            <a:ext cx="670442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latinLnBrk="1"/>
            <a:r>
              <a:rPr lang="ko-KR" altLang="en-US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 청소 로봇은 배터리가 소모되면 충전을 위해 이동한다</a:t>
            </a:r>
            <a:r>
              <a:rPr lang="en-US" altLang="ko-KR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2899920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A859A1-FFF8-7C12-CD33-D5C57B78C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60C26C72-DD8D-0AC2-DBE6-507438ECE2B3}"/>
              </a:ext>
            </a:extLst>
          </p:cNvPr>
          <p:cNvSpPr/>
          <p:nvPr/>
        </p:nvSpPr>
        <p:spPr>
          <a:xfrm>
            <a:off x="782779" y="2420144"/>
            <a:ext cx="8268090" cy="3904456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E1A40322-05DD-5C62-7627-1C2ADE35728E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9188D405-5C25-9EBF-78A7-9704EAC4D341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67FEB8-6BAD-181F-1C51-5B60408F0EEE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89A0ED-F742-1BDD-004F-5F3DB3EF94E2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A9882E42-391C-DAEF-EAC2-82644FD7FE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1F9DC28-681E-F0E5-1CE2-45323996F8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CEA23EE-4DD9-71B3-025B-E3024AF4204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7635953-3110-8803-D434-F5330FE91514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965EE9-9BAF-55BD-6546-A399175347E8}"/>
              </a:ext>
            </a:extLst>
          </p:cNvPr>
          <p:cNvSpPr txBox="1"/>
          <p:nvPr/>
        </p:nvSpPr>
        <p:spPr>
          <a:xfrm>
            <a:off x="788690" y="2499381"/>
            <a:ext cx="3499469" cy="2134735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산업용으로 쓰이는 대형의 고정형 로봇은 전력망에 직접 연결되어 사용함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6C095888-0669-CA11-CDF1-FFE7E3395B18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907AF0-51B9-BA3C-0AC1-4719F11BF712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전원부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9FF2C7F2-8A1D-3D23-43F1-7C5A30E59F41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9683A802-3413-31C5-D997-03C8538DFC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5" r="7148"/>
          <a:stretch/>
        </p:blipFill>
        <p:spPr>
          <a:xfrm>
            <a:off x="4363509" y="2543968"/>
            <a:ext cx="4582585" cy="3670754"/>
          </a:xfrm>
          <a:prstGeom prst="roundRect">
            <a:avLst>
              <a:gd name="adj" fmla="val 3068"/>
            </a:avLst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0B889A3-C45F-5C4C-6A36-BF92DC6567BC}"/>
              </a:ext>
            </a:extLst>
          </p:cNvPr>
          <p:cNvSpPr txBox="1"/>
          <p:nvPr/>
        </p:nvSpPr>
        <p:spPr>
          <a:xfrm>
            <a:off x="947577" y="5407932"/>
            <a:ext cx="34540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latinLnBrk="1"/>
            <a:r>
              <a:rPr lang="ko-KR" altLang="en-US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▶ 제조 산업에 활용하는 로봇은 큰 힘으로 중단 없이 작업하기 위해 전력망에 직접 연결한다</a:t>
            </a:r>
            <a:r>
              <a:rPr lang="en-US" altLang="ko-KR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31541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D9AB8E08-E8B0-D949-8A4C-BD3BE07453B3}"/>
              </a:ext>
            </a:extLst>
          </p:cNvPr>
          <p:cNvSpPr/>
          <p:nvPr/>
        </p:nvSpPr>
        <p:spPr>
          <a:xfrm>
            <a:off x="395536" y="203003"/>
            <a:ext cx="8568952" cy="6840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3399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3EE1BA86-1513-F38B-2705-6F9E36D05C46}"/>
              </a:ext>
            </a:extLst>
          </p:cNvPr>
          <p:cNvSpPr/>
          <p:nvPr/>
        </p:nvSpPr>
        <p:spPr>
          <a:xfrm>
            <a:off x="323528" y="167922"/>
            <a:ext cx="754162" cy="754162"/>
          </a:xfrm>
          <a:prstGeom prst="ellipse">
            <a:avLst/>
          </a:prstGeom>
          <a:solidFill>
            <a:srgbClr val="003399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BB9227-6F4C-493C-E24D-D15AEFE342A1}"/>
              </a:ext>
            </a:extLst>
          </p:cNvPr>
          <p:cNvSpPr txBox="1"/>
          <p:nvPr/>
        </p:nvSpPr>
        <p:spPr>
          <a:xfrm>
            <a:off x="270255" y="229548"/>
            <a:ext cx="860705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02</a:t>
            </a:r>
            <a:endParaRPr lang="ko-KR" altLang="en-US" sz="3300" b="1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0D95354-E3BF-71A9-CC40-0D3050F8AAF4}"/>
              </a:ext>
            </a:extLst>
          </p:cNvPr>
          <p:cNvSpPr txBox="1"/>
          <p:nvPr/>
        </p:nvSpPr>
        <p:spPr>
          <a:xfrm>
            <a:off x="1077690" y="283393"/>
            <a:ext cx="565455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dirty="0">
                <a:solidFill>
                  <a:srgbClr val="0033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작동 원리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8D7026-FA8E-0688-35C2-2E79AD70C4FE}"/>
              </a:ext>
            </a:extLst>
          </p:cNvPr>
          <p:cNvSpPr txBox="1"/>
          <p:nvPr/>
        </p:nvSpPr>
        <p:spPr>
          <a:xfrm>
            <a:off x="7452320" y="283393"/>
            <a:ext cx="127173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en-US" altLang="ko-KR" sz="2800" b="1">
                <a:solidFill>
                  <a:srgbClr val="0033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| </a:t>
            </a:r>
            <a:r>
              <a:rPr lang="ko-KR" altLang="en-US" sz="2800" b="1" dirty="0">
                <a:solidFill>
                  <a:srgbClr val="0033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목차</a:t>
            </a:r>
          </a:p>
        </p:txBody>
      </p:sp>
      <p:sp>
        <p:nvSpPr>
          <p:cNvPr id="27" name="TextBox 26">
            <a:hlinkClick r:id="rId2" action="ppaction://hlinksldjump"/>
            <a:extLst>
              <a:ext uri="{FF2B5EF4-FFF2-40B4-BE49-F238E27FC236}">
                <a16:creationId xmlns:a16="http://schemas.microsoft.com/office/drawing/2014/main" id="{7057A7F9-1C57-9940-C880-711D2D465C1B}"/>
              </a:ext>
            </a:extLst>
          </p:cNvPr>
          <p:cNvSpPr txBox="1"/>
          <p:nvPr/>
        </p:nvSpPr>
        <p:spPr>
          <a:xfrm>
            <a:off x="2670628" y="1086226"/>
            <a:ext cx="6298976" cy="756000"/>
          </a:xfrm>
          <a:prstGeom prst="roundRect">
            <a:avLst/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R="0" lvl="0" indent="26828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이 단원을 배우고 나면</a:t>
            </a:r>
          </a:p>
        </p:txBody>
      </p:sp>
      <p:sp>
        <p:nvSpPr>
          <p:cNvPr id="28" name="사각형: 둥근 모서리 27">
            <a:hlinkClick r:id="rId3" action="ppaction://hlinksldjump"/>
            <a:extLst>
              <a:ext uri="{FF2B5EF4-FFF2-40B4-BE49-F238E27FC236}">
                <a16:creationId xmlns:a16="http://schemas.microsoft.com/office/drawing/2014/main" id="{49C569C0-957D-907A-7CB9-A7C10A3DD5AF}"/>
              </a:ext>
            </a:extLst>
          </p:cNvPr>
          <p:cNvSpPr/>
          <p:nvPr/>
        </p:nvSpPr>
        <p:spPr>
          <a:xfrm>
            <a:off x="348308" y="1045976"/>
            <a:ext cx="2495502" cy="828000"/>
          </a:xfrm>
          <a:prstGeom prst="roundRect">
            <a:avLst/>
          </a:prstGeom>
          <a:solidFill>
            <a:srgbClr val="FFFF66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학습 목표</a:t>
            </a:r>
          </a:p>
        </p:txBody>
      </p:sp>
      <p:sp>
        <p:nvSpPr>
          <p:cNvPr id="29" name="TextBox 28">
            <a:hlinkClick r:id="rId4" action="ppaction://hlinksldjump"/>
            <a:extLst>
              <a:ext uri="{FF2B5EF4-FFF2-40B4-BE49-F238E27FC236}">
                <a16:creationId xmlns:a16="http://schemas.microsoft.com/office/drawing/2014/main" id="{75E1106C-3632-5892-E413-872A9EA5AA05}"/>
              </a:ext>
            </a:extLst>
          </p:cNvPr>
          <p:cNvSpPr txBox="1"/>
          <p:nvPr/>
        </p:nvSpPr>
        <p:spPr>
          <a:xfrm>
            <a:off x="2670628" y="1964780"/>
            <a:ext cx="6293859" cy="756000"/>
          </a:xfrm>
          <a:prstGeom prst="roundRect">
            <a:avLst>
              <a:gd name="adj" fmla="val 11856"/>
            </a:avLst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L="268288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6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인간의 환경 속으로 들어온 로봇</a:t>
            </a:r>
          </a:p>
        </p:txBody>
      </p:sp>
      <p:sp>
        <p:nvSpPr>
          <p:cNvPr id="30" name="사각형: 둥근 모서리 29">
            <a:hlinkClick r:id="rId2" action="ppaction://hlinksldjump"/>
            <a:extLst>
              <a:ext uri="{FF2B5EF4-FFF2-40B4-BE49-F238E27FC236}">
                <a16:creationId xmlns:a16="http://schemas.microsoft.com/office/drawing/2014/main" id="{13625ED9-A4F1-30CF-86CC-FBD7BCA95163}"/>
              </a:ext>
            </a:extLst>
          </p:cNvPr>
          <p:cNvSpPr/>
          <p:nvPr/>
        </p:nvSpPr>
        <p:spPr>
          <a:xfrm>
            <a:off x="348306" y="1931412"/>
            <a:ext cx="2495502" cy="828000"/>
          </a:xfrm>
          <a:prstGeom prst="roundRect">
            <a:avLst>
              <a:gd name="adj" fmla="val 13620"/>
            </a:avLst>
          </a:prstGeom>
          <a:solidFill>
            <a:srgbClr val="FFFF66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생각 열기</a:t>
            </a:r>
          </a:p>
        </p:txBody>
      </p:sp>
      <p:sp>
        <p:nvSpPr>
          <p:cNvPr id="31" name="TextBox 30">
            <a:hlinkClick r:id="rId5" action="ppaction://hlinksldjump"/>
            <a:extLst>
              <a:ext uri="{FF2B5EF4-FFF2-40B4-BE49-F238E27FC236}">
                <a16:creationId xmlns:a16="http://schemas.microsoft.com/office/drawing/2014/main" id="{1B73A0FD-D984-A75C-D84A-6DD53A424E48}"/>
              </a:ext>
            </a:extLst>
          </p:cNvPr>
          <p:cNvSpPr txBox="1"/>
          <p:nvPr/>
        </p:nvSpPr>
        <p:spPr>
          <a:xfrm>
            <a:off x="2670628" y="2852848"/>
            <a:ext cx="6293859" cy="756000"/>
          </a:xfrm>
          <a:prstGeom prst="roundRect">
            <a:avLst/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R="0" lvl="0" indent="26828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로봇 구성 요소의 기초</a:t>
            </a:r>
          </a:p>
        </p:txBody>
      </p:sp>
      <p:sp>
        <p:nvSpPr>
          <p:cNvPr id="32" name="사각형: 둥근 모서리 31">
            <a:hlinkClick r:id="rId6" action="ppaction://hlinksldjump"/>
            <a:extLst>
              <a:ext uri="{FF2B5EF4-FFF2-40B4-BE49-F238E27FC236}">
                <a16:creationId xmlns:a16="http://schemas.microsoft.com/office/drawing/2014/main" id="{A9F7B3EF-9E62-FFED-4E61-EF61FCEE5962}"/>
              </a:ext>
            </a:extLst>
          </p:cNvPr>
          <p:cNvSpPr/>
          <p:nvPr/>
        </p:nvSpPr>
        <p:spPr>
          <a:xfrm>
            <a:off x="348306" y="2816848"/>
            <a:ext cx="2495502" cy="828000"/>
          </a:xfrm>
          <a:prstGeom prst="roundRect">
            <a:avLst/>
          </a:prstGeom>
          <a:solidFill>
            <a:srgbClr val="B462E2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본문 </a:t>
            </a: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</a:t>
            </a:r>
            <a:endParaRPr kumimoji="0" lang="ko-KR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3" name="TextBox 32">
            <a:hlinkClick r:id="rId7" action="ppaction://hlinksldjump"/>
            <a:extLst>
              <a:ext uri="{FF2B5EF4-FFF2-40B4-BE49-F238E27FC236}">
                <a16:creationId xmlns:a16="http://schemas.microsoft.com/office/drawing/2014/main" id="{495B7B5D-6DA7-976E-9A6E-77F643020A49}"/>
              </a:ext>
            </a:extLst>
          </p:cNvPr>
          <p:cNvSpPr txBox="1"/>
          <p:nvPr/>
        </p:nvSpPr>
        <p:spPr>
          <a:xfrm>
            <a:off x="2673936" y="4630055"/>
            <a:ext cx="6290497" cy="684000"/>
          </a:xfrm>
          <a:prstGeom prst="roundRect">
            <a:avLst/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L="268288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로봇의 다양한 센서 탐구하기</a:t>
            </a:r>
          </a:p>
        </p:txBody>
      </p:sp>
      <p:sp>
        <p:nvSpPr>
          <p:cNvPr id="34" name="TextBox 33">
            <a:hlinkClick r:id="" action="ppaction://noaction"/>
            <a:extLst>
              <a:ext uri="{FF2B5EF4-FFF2-40B4-BE49-F238E27FC236}">
                <a16:creationId xmlns:a16="http://schemas.microsoft.com/office/drawing/2014/main" id="{5CBE54F4-D5E8-F0DC-7700-7137D77070FF}"/>
              </a:ext>
            </a:extLst>
          </p:cNvPr>
          <p:cNvSpPr txBox="1"/>
          <p:nvPr/>
        </p:nvSpPr>
        <p:spPr>
          <a:xfrm>
            <a:off x="348306" y="4587720"/>
            <a:ext cx="2495502" cy="756000"/>
          </a:xfrm>
          <a:prstGeom prst="roundRect">
            <a:avLst/>
          </a:prstGeom>
          <a:solidFill>
            <a:srgbClr val="E9D1F7"/>
          </a:solidFill>
          <a:ln w="9525">
            <a:noFill/>
          </a:ln>
        </p:spPr>
        <p:txBody>
          <a:bodyPr wrap="square" lIns="72000" rIns="72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잠깐 해보기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92F792-5537-EBEA-331A-C73D14A87126}"/>
              </a:ext>
            </a:extLst>
          </p:cNvPr>
          <p:cNvSpPr txBox="1"/>
          <p:nvPr/>
        </p:nvSpPr>
        <p:spPr>
          <a:xfrm>
            <a:off x="3665341" y="6465313"/>
            <a:ext cx="18133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㈜ </a:t>
            </a:r>
            <a:r>
              <a:rPr lang="ko-KR" altLang="en-US" sz="2000" b="1" dirty="0" err="1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삼양미디어</a:t>
            </a:r>
            <a:endParaRPr lang="ko-KR" altLang="en-US" sz="2000" b="1" dirty="0">
              <a:solidFill>
                <a:srgbClr val="40404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TextBox 5">
            <a:hlinkClick r:id="rId8" action="ppaction://hlinksldjump"/>
            <a:extLst>
              <a:ext uri="{FF2B5EF4-FFF2-40B4-BE49-F238E27FC236}">
                <a16:creationId xmlns:a16="http://schemas.microsoft.com/office/drawing/2014/main" id="{3E450D1B-8C8A-1462-777E-71D412AEC0ED}"/>
              </a:ext>
            </a:extLst>
          </p:cNvPr>
          <p:cNvSpPr txBox="1"/>
          <p:nvPr/>
        </p:nvSpPr>
        <p:spPr>
          <a:xfrm>
            <a:off x="2670628" y="3737737"/>
            <a:ext cx="6293859" cy="756000"/>
          </a:xfrm>
          <a:prstGeom prst="roundRect">
            <a:avLst/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R="0" lvl="0" indent="26828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사각형: 둥근 모서리 6">
            <a:hlinkClick r:id="rId6" action="ppaction://hlinksldjump"/>
            <a:extLst>
              <a:ext uri="{FF2B5EF4-FFF2-40B4-BE49-F238E27FC236}">
                <a16:creationId xmlns:a16="http://schemas.microsoft.com/office/drawing/2014/main" id="{0CD27591-C0E3-2250-F26A-DD963D90EFD4}"/>
              </a:ext>
            </a:extLst>
          </p:cNvPr>
          <p:cNvSpPr/>
          <p:nvPr/>
        </p:nvSpPr>
        <p:spPr>
          <a:xfrm>
            <a:off x="348306" y="3702284"/>
            <a:ext cx="2495502" cy="828000"/>
          </a:xfrm>
          <a:prstGeom prst="roundRect">
            <a:avLst/>
          </a:prstGeom>
          <a:solidFill>
            <a:srgbClr val="B462E2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본문 </a:t>
            </a: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</a:t>
            </a:r>
            <a:endParaRPr kumimoji="0" lang="ko-KR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TextBox 11">
            <a:hlinkClick r:id="rId9" action="ppaction://hlinksldjump"/>
            <a:extLst>
              <a:ext uri="{FF2B5EF4-FFF2-40B4-BE49-F238E27FC236}">
                <a16:creationId xmlns:a16="http://schemas.microsoft.com/office/drawing/2014/main" id="{A911C53D-47CD-BB8B-77B1-EBB0C76124DB}"/>
              </a:ext>
            </a:extLst>
          </p:cNvPr>
          <p:cNvSpPr txBox="1"/>
          <p:nvPr/>
        </p:nvSpPr>
        <p:spPr>
          <a:xfrm>
            <a:off x="2670628" y="5436609"/>
            <a:ext cx="6293859" cy="756000"/>
          </a:xfrm>
          <a:prstGeom prst="roundRect">
            <a:avLst/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R="0" lvl="0" indent="26828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kumimoji="0" lang="en-US" altLang="ko-KR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kumimoji="0" lang="ko-KR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kumimoji="0" lang="en-US" altLang="ko-KR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kumimoji="0" lang="ko-KR" alt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사각형: 둥근 모서리 12">
            <a:hlinkClick r:id="rId6" action="ppaction://hlinksldjump"/>
            <a:extLst>
              <a:ext uri="{FF2B5EF4-FFF2-40B4-BE49-F238E27FC236}">
                <a16:creationId xmlns:a16="http://schemas.microsoft.com/office/drawing/2014/main" id="{040CA1E4-40CD-2FB1-F660-B4B2CB0C8F96}"/>
              </a:ext>
            </a:extLst>
          </p:cNvPr>
          <p:cNvSpPr/>
          <p:nvPr/>
        </p:nvSpPr>
        <p:spPr>
          <a:xfrm>
            <a:off x="348306" y="5401154"/>
            <a:ext cx="2495502" cy="828000"/>
          </a:xfrm>
          <a:prstGeom prst="roundRect">
            <a:avLst/>
          </a:prstGeom>
          <a:solidFill>
            <a:srgbClr val="B462E2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본문 </a:t>
            </a: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3</a:t>
            </a:r>
            <a:endParaRPr kumimoji="0" lang="ko-KR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58DACC-D71D-03CB-517B-89BD9D4B3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0838CAA-F975-7EC5-AF3C-BF91DC877AA3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0A2B6A87-DC99-B968-2B3B-C2C37743AC36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EBCB74-33D8-4EF4-7F5F-E79684BFDB17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70F3D0-342E-96A2-A19C-D8A95507AC8D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E0C86863-C9BF-6396-591F-FE03975966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81E9FFC-C3D4-9900-BA77-EB10E60E19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93F7D5A-0B46-910F-C4E1-ABE908F725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308A009-7737-2E63-0C40-B8C3678AFEA9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37AC2975-96E4-B18D-A655-F11E11D6B403}"/>
              </a:ext>
            </a:extLst>
          </p:cNvPr>
          <p:cNvSpPr/>
          <p:nvPr/>
        </p:nvSpPr>
        <p:spPr>
          <a:xfrm>
            <a:off x="854280" y="2420143"/>
            <a:ext cx="8110208" cy="3285331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192989-48EA-C641-444B-C3D591E0CD57}"/>
              </a:ext>
            </a:extLst>
          </p:cNvPr>
          <p:cNvSpPr txBox="1"/>
          <p:nvPr/>
        </p:nvSpPr>
        <p:spPr>
          <a:xfrm>
            <a:off x="920682" y="2523753"/>
            <a:ext cx="7971797" cy="306285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센서는 인간의 감각 기관과 유사한 역할을 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이들 센서는 다양한 종류로 구성되어 주변 환경에 대한 정보를 수집하고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이를 전기적인 신호로 변환 후 제어부로 전달함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9A6F3537-C8C8-9C2E-F6AA-37E6E9B99BDE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956A9F-BB01-426A-B239-BA1D4E8AB52F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센서부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04B73234-9D97-86F5-1767-849550DB1A87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729845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B7CFEC-2348-0BA5-5C91-0D0EBABE6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65280E70-300A-3162-0FB4-C72FD222ABF9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7CF9AE4C-E13F-393D-4C27-CFBBB98AE13A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DD0EB9-5F5A-952D-844E-327EF5D3201A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DCA19E-4AE1-4522-490F-96CF7CBA534E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F7D816CA-F704-C007-1D9E-9E22A8C664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8BA9DC4-BD94-78DD-EAF3-7205DFD513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4D95539-1890-0EA6-4F3D-15D0A892CD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E92440F-9CED-8A07-BD6E-7C0A27582DFD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43158E7-D740-03F7-5ED7-A01FC5790227}"/>
              </a:ext>
            </a:extLst>
          </p:cNvPr>
          <p:cNvSpPr/>
          <p:nvPr/>
        </p:nvSpPr>
        <p:spPr>
          <a:xfrm>
            <a:off x="854280" y="2420143"/>
            <a:ext cx="8110208" cy="3961607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439D5B-3B08-B590-E103-4E8E26D4DFAD}"/>
              </a:ext>
            </a:extLst>
          </p:cNvPr>
          <p:cNvSpPr txBox="1"/>
          <p:nvPr/>
        </p:nvSpPr>
        <p:spPr>
          <a:xfrm>
            <a:off x="920682" y="2523753"/>
            <a:ext cx="7971797" cy="3860248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 과정에서 로봇의 센서는 인간의 감각으로는 인지하기 어려운 현상이나 환경의 변화를 감지하며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종종 인간보다 민감하게 변화를 측정하기도 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자율적으로 움직이며 과제를 수행하는 로봇에게 외부 환경을 감지하는 센서는 필수적인 장치임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C9434566-F344-9D41-0478-751340BE4B68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37ABAF-1488-FE6B-5E49-5A2FEFAD44F5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센서부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26C408C9-8A49-F8C8-CC84-2E4940C0FDE5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3167887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D868FC-C6EA-6FD7-C67F-6917A80FB5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374EE01C-D3BB-0DE0-2CDA-CB4F2C49E3EE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138A523-9370-D093-9CA6-D94C285B5897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CAF7B5-9331-95CC-0020-072B67C83B9B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7BCCB9-B9B2-2CC4-F76F-73DEBCF1DCDB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4B65F7A6-1E5B-2617-434F-E3B40022C8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348348D-6A81-775D-8134-87ED667759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651BAFC-7F22-26AD-00E6-008A0D9BC0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4B6C51C-D77F-3CBF-3922-63748D4E08BF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2D6A3A7E-DAEB-2D39-552E-469734596194}"/>
              </a:ext>
            </a:extLst>
          </p:cNvPr>
          <p:cNvSpPr/>
          <p:nvPr/>
        </p:nvSpPr>
        <p:spPr>
          <a:xfrm>
            <a:off x="854280" y="2420144"/>
            <a:ext cx="8110208" cy="3980656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9DFDF4A-78A9-6076-0B47-5169ABA33C90}"/>
              </a:ext>
            </a:extLst>
          </p:cNvPr>
          <p:cNvSpPr txBox="1"/>
          <p:nvPr/>
        </p:nvSpPr>
        <p:spPr>
          <a:xfrm>
            <a:off x="920682" y="2523753"/>
            <a:ext cx="7971797" cy="3860248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센서는 광학적인 정보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소리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온도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압력 등 환경의 물리적인 요소를 감지하여 제어부에 전달함으로써 로봇의 행동을 결정하는 데 기여함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기술의 발전으로 새로운 센서들이 계속 개발되고 있으며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이는 로봇의 종류와 성능을 구분하는 중요한 기준으로 자리잡고 있음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79614DD5-CD1F-B92A-11B5-EBE74F58D992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4FB410-4803-2321-E04F-33AFABCEC060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센서부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A0121E9D-81FE-FE5B-DC4C-170CAAB14102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164936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B00BBB-FB9B-7301-DAB6-1D03F6144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97AE68C-743A-A1D6-5B93-B4B061E9E497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54A65FA3-E530-7778-2391-99ECD27205F3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871C8B-F426-95AF-F17C-4D592889EB6F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2D6BE2-FE66-13F0-B6F6-423EC49F2895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1BA8EF6C-5CFB-53E8-B7DA-86741AACFA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0244E9-96D0-44B9-A8B3-E64023E369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B3BF42B-7815-31EC-54DB-60D0EE5B86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132C1E2-DAD2-BE4B-421F-0375F412CD57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A2A79D8F-23F6-E923-4295-80A0C89A4B8C}"/>
              </a:ext>
            </a:extLst>
          </p:cNvPr>
          <p:cNvSpPr/>
          <p:nvPr/>
        </p:nvSpPr>
        <p:spPr>
          <a:xfrm>
            <a:off x="854279" y="2420144"/>
            <a:ext cx="5994195" cy="2449016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09E3C4F-481E-ED9D-EBB5-1DFE95DA757E}"/>
              </a:ext>
            </a:extLst>
          </p:cNvPr>
          <p:cNvSpPr txBox="1"/>
          <p:nvPr/>
        </p:nvSpPr>
        <p:spPr>
          <a:xfrm>
            <a:off x="920682" y="2523753"/>
            <a:ext cx="5811558" cy="2134735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새로운 센서의 도입은 로봇이 더욱 정확하고 효율적으로 작동할 수 있게 하며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기술의 진보와 혁신을 이끌어내고 있음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AA25C7E6-37C1-D191-61B7-8644ECE85CF3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C4BF89-A5C6-9362-24EA-63C4D3CEA278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센서부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22D1F45C-5840-5BC9-1807-0ED7E5404849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말풍선: 타원형 14">
            <a:extLst>
              <a:ext uri="{FF2B5EF4-FFF2-40B4-BE49-F238E27FC236}">
                <a16:creationId xmlns:a16="http://schemas.microsoft.com/office/drawing/2014/main" id="{D7D6BF34-324B-1DE4-4494-99270162A0D4}"/>
              </a:ext>
            </a:extLst>
          </p:cNvPr>
          <p:cNvSpPr/>
          <p:nvPr/>
        </p:nvSpPr>
        <p:spPr bwMode="auto">
          <a:xfrm>
            <a:off x="6948910" y="2017789"/>
            <a:ext cx="2038154" cy="1847152"/>
          </a:xfrm>
          <a:prstGeom prst="wedgeEllipseCallout">
            <a:avLst>
              <a:gd name="adj1" fmla="val -28427"/>
              <a:gd name="adj2" fmla="val 58388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BD7C6AD4-C40C-BACE-081B-85B51495566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016" t="20116" r="44206" b="15957"/>
          <a:stretch/>
        </p:blipFill>
        <p:spPr>
          <a:xfrm>
            <a:off x="5970537" y="4018190"/>
            <a:ext cx="1915670" cy="2734862"/>
          </a:xfrm>
          <a:prstGeom prst="rect">
            <a:avLst/>
          </a:prstGeom>
        </p:spPr>
      </p:pic>
      <p:sp>
        <p:nvSpPr>
          <p:cNvPr id="17" name="TextBox 16">
            <a:hlinkClick r:id="rId7" action="ppaction://hlinkpres?slideindex=1&amp;slidetitle="/>
            <a:extLst>
              <a:ext uri="{FF2B5EF4-FFF2-40B4-BE49-F238E27FC236}">
                <a16:creationId xmlns:a16="http://schemas.microsoft.com/office/drawing/2014/main" id="{34518D5E-8FD4-8393-76DC-A4F9D4BDB375}"/>
              </a:ext>
            </a:extLst>
          </p:cNvPr>
          <p:cNvSpPr txBox="1"/>
          <p:nvPr/>
        </p:nvSpPr>
        <p:spPr>
          <a:xfrm>
            <a:off x="6992762" y="2252822"/>
            <a:ext cx="1915669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다양한 센서의 종류와 원리</a:t>
            </a:r>
            <a:endParaRPr lang="en-US" altLang="ko-KR" sz="2200" b="1" dirty="0">
              <a:solidFill>
                <a:srgbClr val="3AA3C4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dirty="0">
                <a:solidFill>
                  <a:srgbClr val="2D2B2A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 보기</a:t>
            </a:r>
            <a:endParaRPr lang="ko-KR" altLang="en-US" sz="2000" dirty="0">
              <a:solidFill>
                <a:srgbClr val="2D2B2A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293368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1001C85F-AC3E-B275-7A7E-C862E8F4856D}"/>
              </a:ext>
            </a:extLst>
          </p:cNvPr>
          <p:cNvSpPr/>
          <p:nvPr/>
        </p:nvSpPr>
        <p:spPr>
          <a:xfrm>
            <a:off x="395536" y="241103"/>
            <a:ext cx="8568952" cy="687586"/>
          </a:xfrm>
          <a:prstGeom prst="roundRect">
            <a:avLst>
              <a:gd name="adj" fmla="val 13315"/>
            </a:avLst>
          </a:prstGeom>
          <a:noFill/>
          <a:ln w="28575">
            <a:solidFill>
              <a:srgbClr val="E9D1F7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BB17078-779B-2422-ED3C-ADCE49160446}"/>
              </a:ext>
            </a:extLst>
          </p:cNvPr>
          <p:cNvSpPr/>
          <p:nvPr/>
        </p:nvSpPr>
        <p:spPr>
          <a:xfrm>
            <a:off x="361628" y="206021"/>
            <a:ext cx="2266156" cy="746479"/>
          </a:xfrm>
          <a:prstGeom prst="roundRect">
            <a:avLst/>
          </a:prstGeom>
          <a:solidFill>
            <a:srgbClr val="E9D1F7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5CB2A5-CD05-E603-7F38-9BFC6E9D9E95}"/>
              </a:ext>
            </a:extLst>
          </p:cNvPr>
          <p:cNvSpPr txBox="1"/>
          <p:nvPr/>
        </p:nvSpPr>
        <p:spPr>
          <a:xfrm>
            <a:off x="2655086" y="307677"/>
            <a:ext cx="6082580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다양한 센서 탐구하기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39707D-ADDE-0B38-A866-01A91C9099A4}"/>
              </a:ext>
            </a:extLst>
          </p:cNvPr>
          <p:cNvSpPr txBox="1"/>
          <p:nvPr/>
        </p:nvSpPr>
        <p:spPr>
          <a:xfrm>
            <a:off x="418034" y="302261"/>
            <a:ext cx="2230152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잠깐 해보기</a:t>
            </a: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A237557D-EC2C-7968-B7E0-B442CCEBE4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8864403" cy="1065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3ED559C3-4A98-E037-2D71-3AEB4E67A7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" name="그림 1">
            <a:hlinkClick r:id="rId3" action="ppaction://hlinksldjump"/>
            <a:extLst>
              <a:ext uri="{FF2B5EF4-FFF2-40B4-BE49-F238E27FC236}">
                <a16:creationId xmlns:a16="http://schemas.microsoft.com/office/drawing/2014/main" id="{B9F51470-82B4-418E-61C5-F90826E8DD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7761DFF-FD9B-E13B-C721-2F5F0F4F533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F27BAF7-35CC-801B-9410-E831289B30E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B0E321E-951D-9F8A-6E6A-D17D20EBA956}"/>
              </a:ext>
            </a:extLst>
          </p:cNvPr>
          <p:cNvSpPr txBox="1"/>
          <p:nvPr/>
        </p:nvSpPr>
        <p:spPr>
          <a:xfrm>
            <a:off x="745191" y="1100740"/>
            <a:ext cx="8242672" cy="1851005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spc="-10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제작자의 의도에 따라 로봇에 다양한 기능을 부여할 수 있다</a:t>
            </a:r>
            <a:r>
              <a:rPr lang="en-US" altLang="ko-KR" sz="2800" b="1" spc="-10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spc="-10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강아지 모습을 한 로봇이 있다면 여러분은 어떤 기능을 희망하는지 다양하게 상상해 보고</a:t>
            </a:r>
            <a:r>
              <a:rPr lang="en-US" altLang="ko-KR" sz="2800" b="1" spc="-10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10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 기능의 수행에 필요한 센서에 대해 조사해 보자</a:t>
            </a:r>
            <a:r>
              <a:rPr lang="en-US" altLang="ko-KR" sz="2800" b="1" spc="-10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spc="-10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Google Shape;11;p2">
            <a:extLst>
              <a:ext uri="{FF2B5EF4-FFF2-40B4-BE49-F238E27FC236}">
                <a16:creationId xmlns:a16="http://schemas.microsoft.com/office/drawing/2014/main" id="{C5595F68-99F4-C995-5797-48A5C70F4992}"/>
              </a:ext>
            </a:extLst>
          </p:cNvPr>
          <p:cNvSpPr/>
          <p:nvPr/>
        </p:nvSpPr>
        <p:spPr>
          <a:xfrm>
            <a:off x="424978" y="1214120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1E1ED53D-FC10-2A19-7C4D-E9F412D7D26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600" y="3159019"/>
            <a:ext cx="4475525" cy="319054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5223F63-970C-77FB-2E58-61602F8D7C2F}"/>
              </a:ext>
            </a:extLst>
          </p:cNvPr>
          <p:cNvSpPr txBox="1"/>
          <p:nvPr/>
        </p:nvSpPr>
        <p:spPr>
          <a:xfrm>
            <a:off x="1780405" y="3124378"/>
            <a:ext cx="1125151" cy="369332"/>
          </a:xfrm>
          <a:prstGeom prst="rect">
            <a:avLst/>
          </a:prstGeom>
          <a:solidFill>
            <a:srgbClr val="F9DAD9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b="1" spc="-15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터치 센서</a:t>
            </a:r>
            <a:endParaRPr lang="ko-KR" altLang="en-US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56680C5-BFA3-499C-EEB8-4597DA35DF63}"/>
              </a:ext>
            </a:extLst>
          </p:cNvPr>
          <p:cNvSpPr txBox="1"/>
          <p:nvPr/>
        </p:nvSpPr>
        <p:spPr>
          <a:xfrm>
            <a:off x="852107" y="4182532"/>
            <a:ext cx="1125151" cy="369332"/>
          </a:xfrm>
          <a:prstGeom prst="rect">
            <a:avLst/>
          </a:prstGeom>
          <a:solidFill>
            <a:srgbClr val="F9DAD9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b="1" spc="-15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터치 센서</a:t>
            </a:r>
            <a:endParaRPr lang="ko-KR" altLang="en-US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6CBBCF5-4F71-157E-C9C6-9CD44444536A}"/>
              </a:ext>
            </a:extLst>
          </p:cNvPr>
          <p:cNvSpPr txBox="1"/>
          <p:nvPr/>
        </p:nvSpPr>
        <p:spPr>
          <a:xfrm>
            <a:off x="1188601" y="4854224"/>
            <a:ext cx="1292714" cy="369332"/>
          </a:xfrm>
          <a:prstGeom prst="rect">
            <a:avLst/>
          </a:prstGeom>
          <a:solidFill>
            <a:srgbClr val="F9DAD9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b="1" spc="-15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적외선 </a:t>
            </a:r>
            <a:r>
              <a:rPr lang="ko-KR" altLang="en-US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센서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A012A03-AAEA-D1ED-A6FE-41C7FDCBE62C}"/>
              </a:ext>
            </a:extLst>
          </p:cNvPr>
          <p:cNvSpPr txBox="1"/>
          <p:nvPr/>
        </p:nvSpPr>
        <p:spPr>
          <a:xfrm>
            <a:off x="2613940" y="6014874"/>
            <a:ext cx="1125151" cy="369332"/>
          </a:xfrm>
          <a:prstGeom prst="rect">
            <a:avLst/>
          </a:prstGeom>
          <a:solidFill>
            <a:srgbClr val="F9DAD9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각도 센서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E22D849-EB3A-FF1A-071D-219512B6D16E}"/>
              </a:ext>
            </a:extLst>
          </p:cNvPr>
          <p:cNvSpPr txBox="1"/>
          <p:nvPr/>
        </p:nvSpPr>
        <p:spPr>
          <a:xfrm>
            <a:off x="3345551" y="3176388"/>
            <a:ext cx="1125151" cy="369332"/>
          </a:xfrm>
          <a:prstGeom prst="rect">
            <a:avLst/>
          </a:prstGeom>
          <a:solidFill>
            <a:srgbClr val="F9DAD9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소리 센서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84A8D35-4179-FDCD-2D6A-11A5FC19D62D}"/>
              </a:ext>
            </a:extLst>
          </p:cNvPr>
          <p:cNvSpPr txBox="1"/>
          <p:nvPr/>
        </p:nvSpPr>
        <p:spPr>
          <a:xfrm>
            <a:off x="3450065" y="3653690"/>
            <a:ext cx="916121" cy="369332"/>
          </a:xfrm>
          <a:prstGeom prst="rect">
            <a:avLst/>
          </a:prstGeom>
          <a:solidFill>
            <a:srgbClr val="F9DAD9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b="1" spc="-15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빛 </a:t>
            </a:r>
            <a:r>
              <a:rPr lang="ko-KR" altLang="en-US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센서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21652A9-7EAB-2F25-A5C6-A31945D2E27E}"/>
              </a:ext>
            </a:extLst>
          </p:cNvPr>
          <p:cNvSpPr txBox="1"/>
          <p:nvPr/>
        </p:nvSpPr>
        <p:spPr>
          <a:xfrm>
            <a:off x="4767516" y="3499343"/>
            <a:ext cx="1125151" cy="369332"/>
          </a:xfrm>
          <a:prstGeom prst="rect">
            <a:avLst/>
          </a:prstGeom>
          <a:solidFill>
            <a:srgbClr val="F9DAD9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b="1" spc="-15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터치 센서</a:t>
            </a:r>
            <a:endParaRPr lang="ko-KR" altLang="en-US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7AD3F62-2616-34DC-3581-907EFA1CDBBF}"/>
              </a:ext>
            </a:extLst>
          </p:cNvPr>
          <p:cNvSpPr txBox="1"/>
          <p:nvPr/>
        </p:nvSpPr>
        <p:spPr>
          <a:xfrm>
            <a:off x="4045527" y="6011011"/>
            <a:ext cx="41589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latinLnBrk="1"/>
            <a:r>
              <a:rPr lang="ko-KR" altLang="en-US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 가상의 강아지 로봇에 포함된 센서 예시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B62829DC-B326-AFD9-DBD0-AF0CFB785747}"/>
              </a:ext>
            </a:extLst>
          </p:cNvPr>
          <p:cNvGrpSpPr/>
          <p:nvPr/>
        </p:nvGrpSpPr>
        <p:grpSpPr>
          <a:xfrm>
            <a:off x="6182816" y="4262125"/>
            <a:ext cx="2571346" cy="942793"/>
            <a:chOff x="2701440" y="3248996"/>
            <a:chExt cx="3741119" cy="1696000"/>
          </a:xfrm>
        </p:grpSpPr>
        <p:pic>
          <p:nvPicPr>
            <p:cNvPr id="29" name="그림 28">
              <a:hlinkClick r:id="rId8" action="ppaction://hlinkpres?slideindex=1&amp;slidetitle="/>
              <a:extLst>
                <a:ext uri="{FF2B5EF4-FFF2-40B4-BE49-F238E27FC236}">
                  <a16:creationId xmlns:a16="http://schemas.microsoft.com/office/drawing/2014/main" id="{EDAF1295-D2D9-8DB0-E7E8-0ADEC764AB0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01440" y="3248996"/>
              <a:ext cx="3741119" cy="1696000"/>
            </a:xfrm>
            <a:prstGeom prst="rect">
              <a:avLst/>
            </a:prstGeom>
          </p:spPr>
        </p:pic>
        <p:sp>
          <p:nvSpPr>
            <p:cNvPr id="30" name="TextBox 29">
              <a:hlinkClick r:id="rId8" action="ppaction://hlinkpres?slideindex=1&amp;slidetitle="/>
              <a:extLst>
                <a:ext uri="{FF2B5EF4-FFF2-40B4-BE49-F238E27FC236}">
                  <a16:creationId xmlns:a16="http://schemas.microsoft.com/office/drawing/2014/main" id="{26BF9E33-EAB2-56D3-3D43-3EF0DFCF8B9D}"/>
                </a:ext>
              </a:extLst>
            </p:cNvPr>
            <p:cNvSpPr txBox="1"/>
            <p:nvPr/>
          </p:nvSpPr>
          <p:spPr>
            <a:xfrm>
              <a:off x="2923849" y="3451192"/>
              <a:ext cx="2620921" cy="75070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0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0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43256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11113-E17A-E6B8-246F-ED12242A1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E2DC8486-8807-E52D-07BC-27EE472947BE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6ABF0081-3DB3-04DE-7A49-2DEB4D838002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6D73B7-D14C-F473-CCC0-A7186EAA2C4F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21713C-583C-9425-4E90-7DA170FB617B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F65BB3E0-DA79-DBDF-37E2-165394A663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C2C055-C8AD-1200-683A-819F515845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7265D95-4383-16D3-239C-BB8CEB253A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667481E-5CDD-8E97-6C58-1DF5DAB62015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소프트웨어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D9F7F8C4-9FCD-4438-6FEB-DEA95E954271}"/>
              </a:ext>
            </a:extLst>
          </p:cNvPr>
          <p:cNvSpPr/>
          <p:nvPr/>
        </p:nvSpPr>
        <p:spPr>
          <a:xfrm>
            <a:off x="854280" y="1790472"/>
            <a:ext cx="8110208" cy="4014792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CE0456-1E69-EADF-252A-3808FE2983FD}"/>
              </a:ext>
            </a:extLst>
          </p:cNvPr>
          <p:cNvSpPr txBox="1"/>
          <p:nvPr/>
        </p:nvSpPr>
        <p:spPr>
          <a:xfrm>
            <a:off x="920682" y="1894081"/>
            <a:ext cx="7899789" cy="3752404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로봇은 많은 부품으로 구성되며 제작자의 의도에 따라 다양한 형태로 만들어짐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같은 로봇이라도 사용 목적과 환경에 따라 다르게 작동하는데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이는 로봇에 탑재된 소프트웨어의 종류와 활용 방법의 다양성에서 비롯됨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DAF74353-36B6-4A2D-762E-B17023FCD275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861256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9749B-0016-C3E0-C053-F6E2361B0B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1C5B0C4D-DE89-45A2-9D75-0D277ABCE354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B754868B-CC6A-6478-7C3E-3D2FA9E413EA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85C015-B4C8-06EE-010E-F3FB2053626B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0EDC33-A5ED-B9E3-BD1F-450D888714BB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0189D252-6CB7-0CE5-1806-029F457575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714856E-9608-7FBC-EB01-00FDD4D420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A76CB30-129E-9BE5-711B-27DAEF0E08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1E7DF49-CE23-7DDD-7454-89B0987BA02A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소프트웨어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19EB245B-C1E1-4052-DA73-1564178557A4}"/>
              </a:ext>
            </a:extLst>
          </p:cNvPr>
          <p:cNvSpPr/>
          <p:nvPr/>
        </p:nvSpPr>
        <p:spPr>
          <a:xfrm>
            <a:off x="854280" y="1790472"/>
            <a:ext cx="8110208" cy="4014792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FCBBA0-9F0B-3919-E73B-9BC0BA6CEC76}"/>
              </a:ext>
            </a:extLst>
          </p:cNvPr>
          <p:cNvSpPr txBox="1"/>
          <p:nvPr/>
        </p:nvSpPr>
        <p:spPr>
          <a:xfrm>
            <a:off x="920682" y="1894081"/>
            <a:ext cx="7899789" cy="3752404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로봇은 많은 부품으로 구성되며 제작자의 의도에 따라 다양한 형태로 만들어짐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같은 로봇이라도 사용 목적과 환경에 따라 다르게 작동하는데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이는 로봇에 탑재된 소프트웨어의 종류와 활용 방법의 다양성에서 비롯됨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EC071002-C018-9378-C651-03E35722CAC8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3193851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44AD45-CD9C-80FE-3BA1-45D3C9471B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AA3E3E74-6370-F73E-2E7F-DF3DE24A1358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B6D4D032-0188-D6A2-583F-EDF369FDF27A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84B2C2-2A99-2218-50E6-DA5BA1D37DC3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744B80-83E6-43F6-EA50-80533D23C77C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7D641E3D-9F46-CB55-EED7-D087CFA636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66A6DE9-EF20-34A8-DB9C-7A008740D7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1910E8B-150A-2EA0-3C30-06ED6943D6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92DC4AD-7173-17C9-54AE-03850242C9E4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소프트웨어</a:t>
            </a: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A1304E05-F3DC-3957-AA20-D61B8DCE216D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2A2619EE-A25F-DA03-5E08-9AEE954A71DA}"/>
              </a:ext>
            </a:extLst>
          </p:cNvPr>
          <p:cNvSpPr/>
          <p:nvPr/>
        </p:nvSpPr>
        <p:spPr>
          <a:xfrm>
            <a:off x="854280" y="2420144"/>
            <a:ext cx="8110208" cy="3385120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F7A80E-5668-21AC-FDE4-256120CBDFAC}"/>
              </a:ext>
            </a:extLst>
          </p:cNvPr>
          <p:cNvSpPr txBox="1"/>
          <p:nvPr/>
        </p:nvSpPr>
        <p:spPr>
          <a:xfrm>
            <a:off x="920682" y="2523753"/>
            <a:ext cx="7971797" cy="306285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일반적으로 운영체제라고 하는 것은 컴퓨터의 하드웨어와 소프트웨어를 효율적으로 사용하고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사용자에게 편리함을 제공하기 위해 만들어진 시스템 소프트웨어를 말함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운영체제도 이와 비슷한 역할을 함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90D68A-1331-28B7-A13E-D92DF606FB73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운영체제</a:t>
            </a: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7C0D57C3-CACA-5E1B-64F8-E83CD3C821F7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9694272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D6635-4C73-3F7D-7EBA-41586698B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55954EC1-D9CC-F8E8-67CD-27AF65DFF167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D1B02558-E950-0794-B59E-4555CD322C74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AC4480-78BA-79B6-45EF-CB2E1F8830BE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E73598-4FA1-6089-9BE1-18D0DC2CE2DC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CFB45503-2F04-FCF5-D6A0-54E62816C5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02F88C7-6DA6-F4C1-5607-54D840F4F5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E168AAA-DACE-E381-5B1F-A0DBCF66EDD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34161E-0611-A411-0B2C-0EF7A9D71D9F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소프트웨어</a:t>
            </a: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ECAA0B4D-2581-6A8B-A00E-F3360951E4FF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E0E0B147-31FB-B110-2FC4-7C28FB233C82}"/>
              </a:ext>
            </a:extLst>
          </p:cNvPr>
          <p:cNvSpPr/>
          <p:nvPr/>
        </p:nvSpPr>
        <p:spPr>
          <a:xfrm>
            <a:off x="854280" y="2420143"/>
            <a:ext cx="8110208" cy="3952947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91A8A69-68B5-E9E0-36A3-6D6BC7175A84}"/>
              </a:ext>
            </a:extLst>
          </p:cNvPr>
          <p:cNvSpPr txBox="1"/>
          <p:nvPr/>
        </p:nvSpPr>
        <p:spPr>
          <a:xfrm>
            <a:off x="920682" y="2523753"/>
            <a:ext cx="7971797" cy="3638023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내에서 다양한 연산 및 데이터 처리를 위해 바탕이 되는 두뇌 역할을 하며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하드웨어와 소프트웨어를 조율하여 로봇이 움직이고 일을 할 수 있게 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또한 센서를 통해 정보를 수집하고 외부 세계와 소통하는 기능을 제공함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2A969D-3014-291A-2635-95C174D99C5D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운영체제</a:t>
            </a: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12B20D22-F874-B8C2-B43F-2736EE82EB83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524582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1979A7-C8C9-3FAB-19F8-F49B2B072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1B2E85CA-EDAF-227B-6DEC-162A392CF1D3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506C83B3-00FC-E57D-E110-4E1CB6E9A0FB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72208E-E7E0-2D07-D2C8-A15E769C62BF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64D36D-9D2E-EE0A-6FD5-F151AC27F32B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ADE73CE8-5D92-8124-2AD2-F2A1F17EAD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93500AD-BDCA-8820-0E4A-64F818C357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C3C7820-65BA-8231-4B40-B6C2D30E4B5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9537EB4-E427-E9F6-84DA-E10B86BD2949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소프트웨어</a:t>
            </a: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DB646D12-231A-11CE-D1B3-3D2C0361C288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DDF86D2-E310-A4F2-DFA0-5D57E283070F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운영체제</a:t>
            </a: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80CEF46D-4790-8E73-4DDA-E98A2AD0E42E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말풍선: 타원형 9">
            <a:extLst>
              <a:ext uri="{FF2B5EF4-FFF2-40B4-BE49-F238E27FC236}">
                <a16:creationId xmlns:a16="http://schemas.microsoft.com/office/drawing/2014/main" id="{4D760748-6553-A71D-9DCD-F2956B8A34D6}"/>
              </a:ext>
            </a:extLst>
          </p:cNvPr>
          <p:cNvSpPr/>
          <p:nvPr/>
        </p:nvSpPr>
        <p:spPr bwMode="auto">
          <a:xfrm flipH="1">
            <a:off x="2221458" y="2636912"/>
            <a:ext cx="2369022" cy="2347220"/>
          </a:xfrm>
          <a:prstGeom prst="wedgeEllipseCallout">
            <a:avLst>
              <a:gd name="adj1" fmla="val -56832"/>
              <a:gd name="adj2" fmla="val 34507"/>
            </a:avLst>
          </a:prstGeom>
          <a:solidFill>
            <a:srgbClr val="35485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2" name="TextBox 11">
            <a:hlinkClick r:id="rId6" action="ppaction://hlinkpres?slideindex=1&amp;slidetitle="/>
            <a:extLst>
              <a:ext uri="{FF2B5EF4-FFF2-40B4-BE49-F238E27FC236}">
                <a16:creationId xmlns:a16="http://schemas.microsoft.com/office/drawing/2014/main" id="{FE7A83E8-1C87-FB6B-51E6-A4929CD0261C}"/>
              </a:ext>
            </a:extLst>
          </p:cNvPr>
          <p:cNvSpPr txBox="1"/>
          <p:nvPr/>
        </p:nvSpPr>
        <p:spPr>
          <a:xfrm>
            <a:off x="2221458" y="2852936"/>
            <a:ext cx="23505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rgbClr val="FFFF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로봇 운영체제의 기능</a:t>
            </a:r>
            <a:endParaRPr lang="en-US" altLang="ko-KR" sz="2800" b="1" dirty="0">
              <a:solidFill>
                <a:srgbClr val="FFFF00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sz="2400" dirty="0">
                <a:solidFill>
                  <a:schemeClr val="bg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 보기</a:t>
            </a:r>
            <a:endParaRPr lang="ko-KR" altLang="en-US" sz="2800" dirty="0">
              <a:solidFill>
                <a:schemeClr val="bg1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D8AF4BA-66D6-002A-0FA9-B78D6243B98C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1" t="4589" r="17250" b="4761"/>
          <a:stretch/>
        </p:blipFill>
        <p:spPr>
          <a:xfrm>
            <a:off x="4753849" y="2919364"/>
            <a:ext cx="3006238" cy="349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631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EBC94AC7-A994-57AB-DC71-6A867A2DDB29}"/>
              </a:ext>
            </a:extLst>
          </p:cNvPr>
          <p:cNvSpPr/>
          <p:nvPr/>
        </p:nvSpPr>
        <p:spPr>
          <a:xfrm>
            <a:off x="323652" y="1230494"/>
            <a:ext cx="8352804" cy="4551470"/>
          </a:xfrm>
          <a:prstGeom prst="roundRect">
            <a:avLst>
              <a:gd name="adj" fmla="val 5108"/>
            </a:avLst>
          </a:prstGeom>
          <a:solidFill>
            <a:srgbClr val="E6E6E6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3EE1BA86-1513-F38B-2705-6F9E36D05C46}"/>
              </a:ext>
            </a:extLst>
          </p:cNvPr>
          <p:cNvSpPr/>
          <p:nvPr/>
        </p:nvSpPr>
        <p:spPr>
          <a:xfrm>
            <a:off x="323528" y="167922"/>
            <a:ext cx="5130600" cy="754162"/>
          </a:xfrm>
          <a:prstGeom prst="roundRect">
            <a:avLst/>
          </a:prstGeom>
          <a:solidFill>
            <a:srgbClr val="003399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BB9227-6F4C-493C-E24D-D15AEFE342A1}"/>
              </a:ext>
            </a:extLst>
          </p:cNvPr>
          <p:cNvSpPr txBox="1"/>
          <p:nvPr/>
        </p:nvSpPr>
        <p:spPr>
          <a:xfrm>
            <a:off x="476560" y="244921"/>
            <a:ext cx="4824535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이 단원을 배우고 나면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03BA668-BD04-F458-4AA0-B975E6635261}"/>
              </a:ext>
            </a:extLst>
          </p:cNvPr>
          <p:cNvSpPr txBox="1"/>
          <p:nvPr/>
        </p:nvSpPr>
        <p:spPr>
          <a:xfrm>
            <a:off x="469481" y="1467954"/>
            <a:ext cx="8105376" cy="4032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latinLnBrk="1">
              <a:lnSpc>
                <a:spcPts val="4700"/>
              </a:lnSpc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ko-KR" altLang="en-US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로봇을 구성하는 하드웨어와 소프트웨어의 기초 원리에 대한 이해를 바탕으로 로봇의 구조를 설명할 수 있다</a:t>
            </a:r>
            <a:r>
              <a:rPr lang="en-US" altLang="ko-KR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285750" indent="-285750" latinLnBrk="1">
              <a:lnSpc>
                <a:spcPts val="4700"/>
              </a:lnSpc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ko-KR" altLang="en-US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전기</a:t>
            </a:r>
            <a:r>
              <a:rPr lang="en-US" altLang="ko-KR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전자</a:t>
            </a:r>
            <a:r>
              <a:rPr lang="en-US" altLang="ko-KR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기계 요소를 포함하는 </a:t>
            </a:r>
            <a:r>
              <a:rPr lang="ko-KR" altLang="en-US" sz="32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마이크로컨트롤러와</a:t>
            </a:r>
            <a:r>
              <a:rPr lang="ko-KR" altLang="en-US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제어용 코딩 프로그램을 활용한 간단한 로봇을 만들 수 있다</a:t>
            </a:r>
            <a:r>
              <a:rPr lang="en-US" altLang="ko-KR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32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20BF2ABD-A973-8CDD-F008-DA0058D90D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4" name="그림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F42DF6C-6A7C-311B-4806-D290422AD8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39D177-A547-1F54-5A75-01DB0A4C6D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38954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607C7F-FBEE-3AF1-5642-79358B0F2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C4C1B42B-4CAC-146D-6E13-F0C08926DA48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65C52BBD-CC22-2F31-C4D5-970690E0D665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C87E28-9309-F00B-DB52-F3C0B24E2FAD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F991C9-ECB2-37F8-B77B-D01375807F76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3CA73428-E7C2-F35A-7C60-2238548933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D0E7519-72B9-5FFB-B8EA-4EA35F2997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C706B94-164D-85F4-A0EB-665D0B0E36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7087FE5-FAAD-E6B9-C55A-594E53ADFB78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소프트웨어</a:t>
            </a: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A92397B4-7A09-B352-F2C6-982DE32F4400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B7243ED3-8C25-C9D4-C0D6-DEC34F13395E}"/>
              </a:ext>
            </a:extLst>
          </p:cNvPr>
          <p:cNvSpPr/>
          <p:nvPr/>
        </p:nvSpPr>
        <p:spPr>
          <a:xfrm>
            <a:off x="854280" y="2420143"/>
            <a:ext cx="8110208" cy="3952947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1C5405A-6440-90CE-4059-C11E7CBD746F}"/>
              </a:ext>
            </a:extLst>
          </p:cNvPr>
          <p:cNvSpPr txBox="1"/>
          <p:nvPr/>
        </p:nvSpPr>
        <p:spPr>
          <a:xfrm>
            <a:off x="920682" y="2523753"/>
            <a:ext cx="7971797" cy="3638023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로봇을 원하는 대로 움직이게 하려면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컴퓨터 프로그래밍 언어를 이용해 로봇이 이해할 수 있는 규칙에 따라 명령을 작성해야 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작성한 명령은 로봇의 제어 장치로 전달되고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로봇은 이를 통해 자신이 가진 여러 하위 소프트웨어를 활용하고 데이터를 처리함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7BD30B6-D646-8E82-47B4-FCEADCF09D90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제어 프로그램</a:t>
            </a: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E9A9B01D-C64D-F611-BA59-96CCA1BEDE03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8990688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FB5B02-404E-C09F-FDC5-5EC57959BB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A05C385-D5B1-67BB-4BE5-CB40D86A5463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944EDE1F-4688-ABCF-9B65-5774EB455E88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3272CE-C3E2-1EDF-FF3E-C2D5FD041C6D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16F0E4-B3FA-191F-AAB7-9BC0192A7C74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07CD811D-FD56-51E9-A5B2-A45955049D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9C9D4D5-0FCF-9FE0-A80C-711F62047C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1DA0D89-5787-B0DE-4B60-F786B1FA048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F55EC0-E341-AFF3-0442-FB1D0725AE58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소프트웨어</a:t>
            </a: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9E8D8869-C4A3-1ACE-B566-D2569A3BA85D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E0FC1EB9-F70A-FB1C-EC8C-DD50433A63EE}"/>
              </a:ext>
            </a:extLst>
          </p:cNvPr>
          <p:cNvSpPr/>
          <p:nvPr/>
        </p:nvSpPr>
        <p:spPr>
          <a:xfrm>
            <a:off x="854280" y="2420143"/>
            <a:ext cx="8110208" cy="3952947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A8028D9-62BF-90A6-AD0E-0FC33C1CB523}"/>
              </a:ext>
            </a:extLst>
          </p:cNvPr>
          <p:cNvSpPr txBox="1"/>
          <p:nvPr/>
        </p:nvSpPr>
        <p:spPr>
          <a:xfrm>
            <a:off x="920682" y="2523753"/>
            <a:ext cx="7971797" cy="3638023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 과정은 로봇이 다양한 작업을 수행하게 하기 위한 중요한 단계임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로봇을 제어한다는 것은 마치 로봇에게 생명을 주는 것과 같음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즉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제어 프로그램을 통해 로봇이 인간처럼 다양한 작업을 수행할 수 있게 됨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70EFFB3-8170-AF8F-70B6-5C6CF71F91E7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제어 프로그램</a:t>
            </a: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8DEA50C8-3428-4E46-0771-12DD7F61710C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8181674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7248D2-4C11-7F79-EE37-FE91CD862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574DFBDD-E7AD-FAD5-F814-A646CDF0ABAE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6A89337F-9B90-470D-7E21-FFD5373C791B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C824CF-14B9-61D7-3549-496ECED6DDD3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8C1CAC-FB2A-5121-72F3-2086F249BEBE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F1796D20-610A-FFBA-B69F-D76003352E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444964-9A48-7575-1EEE-49DC229353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BBD919B-B957-F74A-5E38-29E2A2FA71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A98910E-1EDC-3864-A8CE-42CE43AF8931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소프트웨어</a:t>
            </a: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856AE92B-38EB-2752-4B11-9A8D72444072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B2CB9A46-0921-735E-91FE-66D4A4A523C3}"/>
              </a:ext>
            </a:extLst>
          </p:cNvPr>
          <p:cNvSpPr/>
          <p:nvPr/>
        </p:nvSpPr>
        <p:spPr>
          <a:xfrm>
            <a:off x="854280" y="2420143"/>
            <a:ext cx="8110208" cy="3952947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15F460-86AB-742F-D382-0DC7F48191C1}"/>
              </a:ext>
            </a:extLst>
          </p:cNvPr>
          <p:cNvSpPr txBox="1"/>
          <p:nvPr/>
        </p:nvSpPr>
        <p:spPr>
          <a:xfrm>
            <a:off x="920682" y="2523753"/>
            <a:ext cx="7971797" cy="3638023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여기에 인공지능 기술을 활용하면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로봇은 더욱 복잡한 작업을 빠르게 수행할 수 있는 능력을 가지게 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오늘날 로봇 공학 분야에서는 로봇 제어 프로그램을 작성하기 위해 다양한 프로그래밍 언어가 사용되고 있음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E4014F6-EBD0-2F0A-8A9B-0438218321BB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제어 프로그램</a:t>
            </a: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E4C17EAB-B731-6BB1-6864-7E6832E16A79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7672854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843EF5-1BF8-5622-228D-3018386D2A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6BB99AE6-8BF7-7FB9-D754-65652A3B29D2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8E675A9D-1E83-11C6-83A5-21FF6F756BCC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C32B8E-30FC-9E4A-0358-7A65C7AD2F9A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1D49D6-AB84-66E5-3084-84D280E06BD7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5CCC300A-9CBB-18E2-58A9-7A8FBF9AE8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A37AE3F-3E17-B29F-DA70-AFACD8294D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A16B5B9-915E-5CA2-C4AD-3E719405BC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3CC8BA5-ECD7-EE1F-175C-4811A7611BEC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소프트웨어</a:t>
            </a: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F015A341-E137-270D-81D8-523105A20CB6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8A9DC93C-43DD-4A75-F751-9A2F6E6F6DED}"/>
              </a:ext>
            </a:extLst>
          </p:cNvPr>
          <p:cNvSpPr/>
          <p:nvPr/>
        </p:nvSpPr>
        <p:spPr>
          <a:xfrm>
            <a:off x="854280" y="2420143"/>
            <a:ext cx="8110208" cy="3952947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E6BC63D-08C9-C17B-E567-C516704D5D02}"/>
              </a:ext>
            </a:extLst>
          </p:cNvPr>
          <p:cNvSpPr txBox="1"/>
          <p:nvPr/>
        </p:nvSpPr>
        <p:spPr>
          <a:xfrm>
            <a:off x="920682" y="2523753"/>
            <a:ext cx="7971797" cy="3638023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프로그래밍을 처음 배우는 사람들이나 어려움을 겪는 사람들을 위해 간편하게 사용할 수 있는 로봇 제어용 프로그래밍 도구도 많이 개발되어 있음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이런 도구들 덕분에 개인이 직접 로봇을 제작하고 제어하는 것이 가능해짐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D46261-AE44-94B9-6FBB-DA4DCCB3B48A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제어 프로그램</a:t>
            </a: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01EE5E04-222C-3C1F-2074-C654FB29319B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4781935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6E34DF-770C-3A65-A579-4529BA48B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3CC10ABC-DE56-F24A-5968-AA885393E2CB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028F59BD-C552-7E69-31FA-5C3F6BE53869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309783-B475-2089-6E88-A00A1F63B417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하드웨어와 소프트웨어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6179A2-5DF7-3FF3-E68B-C883B0DFD165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761B2DD2-12CC-49E3-500A-36E3EB0956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20533B7-B912-3363-03E1-4B6A65C777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841A77B-82C7-FCA7-6A87-1E10C3081F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808B53A-3252-4A62-1D5D-A6121A4508F9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소프트웨어</a:t>
            </a:r>
          </a:p>
        </p:txBody>
      </p:sp>
      <p:sp>
        <p:nvSpPr>
          <p:cNvPr id="13" name="Google Shape;11;p2">
            <a:extLst>
              <a:ext uri="{FF2B5EF4-FFF2-40B4-BE49-F238E27FC236}">
                <a16:creationId xmlns:a16="http://schemas.microsoft.com/office/drawing/2014/main" id="{18956745-CF13-2030-A8FE-EA3DA5B06076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DA0D78-BE2D-1C4E-EBC1-08EEF0DFD5E6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제어 프로그램</a:t>
            </a: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53754992-2234-96F3-70B8-C6FBDF57A533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말풍선: 타원형 17">
            <a:extLst>
              <a:ext uri="{FF2B5EF4-FFF2-40B4-BE49-F238E27FC236}">
                <a16:creationId xmlns:a16="http://schemas.microsoft.com/office/drawing/2014/main" id="{E130F986-AD3A-BD54-68E3-4C2851AE9065}"/>
              </a:ext>
            </a:extLst>
          </p:cNvPr>
          <p:cNvSpPr/>
          <p:nvPr/>
        </p:nvSpPr>
        <p:spPr bwMode="auto">
          <a:xfrm>
            <a:off x="5508104" y="2044382"/>
            <a:ext cx="2352026" cy="2265948"/>
          </a:xfrm>
          <a:prstGeom prst="wedgeEllipseCallout">
            <a:avLst>
              <a:gd name="adj1" fmla="val -50025"/>
              <a:gd name="adj2" fmla="val 44121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534FCF68-572E-2DE0-AEC6-FD5D0F5ABDB2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016" t="20116" r="44206" b="15957"/>
          <a:stretch/>
        </p:blipFill>
        <p:spPr>
          <a:xfrm>
            <a:off x="3499387" y="3573016"/>
            <a:ext cx="1915670" cy="2734862"/>
          </a:xfrm>
          <a:prstGeom prst="rect">
            <a:avLst/>
          </a:prstGeom>
        </p:spPr>
      </p:pic>
      <p:sp>
        <p:nvSpPr>
          <p:cNvPr id="20" name="TextBox 19">
            <a:hlinkClick r:id="rId7" action="ppaction://hlinkpres?slideindex=1&amp;slidetitle="/>
            <a:extLst>
              <a:ext uri="{FF2B5EF4-FFF2-40B4-BE49-F238E27FC236}">
                <a16:creationId xmlns:a16="http://schemas.microsoft.com/office/drawing/2014/main" id="{3D29C73A-7A6F-1598-4AA6-F79314A86B88}"/>
              </a:ext>
            </a:extLst>
          </p:cNvPr>
          <p:cNvSpPr txBox="1"/>
          <p:nvPr/>
        </p:nvSpPr>
        <p:spPr>
          <a:xfrm>
            <a:off x="5727364" y="2313323"/>
            <a:ext cx="19156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교육용 </a:t>
            </a:r>
            <a:endParaRPr lang="en-US" altLang="ko-KR" sz="2200" b="1" dirty="0">
              <a:solidFill>
                <a:srgbClr val="3AA3C4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로봇 제어 프로그램의 종류</a:t>
            </a:r>
            <a:endParaRPr lang="en-US" altLang="ko-KR" sz="2200" b="1" dirty="0">
              <a:solidFill>
                <a:srgbClr val="3AA3C4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dirty="0">
                <a:solidFill>
                  <a:srgbClr val="2D2B2A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 보기</a:t>
            </a:r>
            <a:endParaRPr lang="ko-KR" altLang="en-US" sz="2000" dirty="0">
              <a:solidFill>
                <a:srgbClr val="2D2B2A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0532504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8B482-FEDD-D87C-221B-A508CC3CB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25DCBEC-542F-6ED8-20CF-5B7D29AD8BC6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65FFBAFC-7A89-A9A7-A589-E999A04F1339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5E559C-963A-06DB-05ED-28A528C50507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A6E367-6F7F-4AA0-C24D-1C1E5EA8C5E5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C3607DAC-02BC-6CB7-0FCB-178D72FF5D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299AA22-68A5-82AD-749E-D286CA04CE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C39A47E-8353-204B-F1C1-0A367DEED4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CE1F5B-266F-A3CC-4002-156485FA772E}"/>
              </a:ext>
            </a:extLst>
          </p:cNvPr>
          <p:cNvSpPr txBox="1"/>
          <p:nvPr/>
        </p:nvSpPr>
        <p:spPr>
          <a:xfrm>
            <a:off x="745191" y="1101244"/>
            <a:ext cx="8242672" cy="108896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사람의 팔과 모습이 유사한 형태의 로봇을 간단한 제품으로 제작하여 로봇의 구동 원리에 대해 알아보자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Google Shape;11;p2">
            <a:extLst>
              <a:ext uri="{FF2B5EF4-FFF2-40B4-BE49-F238E27FC236}">
                <a16:creationId xmlns:a16="http://schemas.microsoft.com/office/drawing/2014/main" id="{00E1411C-1CD7-CC31-AFAB-2F9F033C6F57}"/>
              </a:ext>
            </a:extLst>
          </p:cNvPr>
          <p:cNvSpPr/>
          <p:nvPr/>
        </p:nvSpPr>
        <p:spPr>
          <a:xfrm>
            <a:off x="424978" y="120407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01C1AC1C-55AA-474D-0342-F890425B8D5C}"/>
              </a:ext>
            </a:extLst>
          </p:cNvPr>
          <p:cNvSpPr/>
          <p:nvPr/>
        </p:nvSpPr>
        <p:spPr>
          <a:xfrm>
            <a:off x="877655" y="2253659"/>
            <a:ext cx="4731437" cy="3806992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105CD57-4BAF-B3A1-25F3-33B87E0DD959}"/>
              </a:ext>
            </a:extLst>
          </p:cNvPr>
          <p:cNvSpPr txBox="1"/>
          <p:nvPr/>
        </p:nvSpPr>
        <p:spPr>
          <a:xfrm>
            <a:off x="920683" y="2357268"/>
            <a:ext cx="4688409" cy="3700508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팔은 처음에는 자동차 조립 등 산업 현장에 주로 이용하기 위하여 개발되었지만</a:t>
            </a:r>
            <a:r>
              <a:rPr lang="en-US" altLang="ko-KR" sz="27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7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이제는 카페나 음식점에서 커피를 만들거나 다양한 음식을 조리하는 등 실생활 속에서도 종종 볼 수 있음</a:t>
            </a:r>
            <a:endParaRPr lang="ko-KR" altLang="en-US" sz="27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F3441D4E-0619-3FEF-1BA4-999CF3527F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91"/>
          <a:stretch/>
        </p:blipFill>
        <p:spPr>
          <a:xfrm>
            <a:off x="5762385" y="4444822"/>
            <a:ext cx="3202103" cy="1679377"/>
          </a:xfrm>
          <a:prstGeom prst="roundRect">
            <a:avLst>
              <a:gd name="adj" fmla="val 4756"/>
            </a:avLst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13677C64-14AA-39F1-085A-BBFFCAE7F40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1" b="4798"/>
          <a:stretch/>
        </p:blipFill>
        <p:spPr>
          <a:xfrm>
            <a:off x="5737206" y="2253659"/>
            <a:ext cx="3202103" cy="1816665"/>
          </a:xfrm>
          <a:prstGeom prst="roundRect">
            <a:avLst>
              <a:gd name="adj" fmla="val 3559"/>
            </a:avLst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50F6FE5-E9E6-F1DE-44F6-85D8F53E4644}"/>
              </a:ext>
            </a:extLst>
          </p:cNvPr>
          <p:cNvSpPr txBox="1"/>
          <p:nvPr/>
        </p:nvSpPr>
        <p:spPr>
          <a:xfrm>
            <a:off x="6440571" y="4077072"/>
            <a:ext cx="17571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algn="ctr" latinLnBrk="1"/>
            <a:r>
              <a:rPr lang="ko-KR" altLang="en-US" sz="14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 바리스타 로봇</a:t>
            </a:r>
            <a:endParaRPr lang="ko-KR" altLang="en-US" sz="1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0C5E6E-9D1E-978A-12B9-70F71D376558}"/>
              </a:ext>
            </a:extLst>
          </p:cNvPr>
          <p:cNvSpPr txBox="1"/>
          <p:nvPr/>
        </p:nvSpPr>
        <p:spPr>
          <a:xfrm>
            <a:off x="6484850" y="6165304"/>
            <a:ext cx="17571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algn="ctr" latinLnBrk="1"/>
            <a:r>
              <a:rPr lang="ko-KR" altLang="en-US" sz="14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 조리 로봇</a:t>
            </a:r>
            <a:endParaRPr lang="ko-KR" altLang="en-US" sz="1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2501958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24DBFF-CD85-49F9-B08D-785D5ED6AF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D3FC356-31A1-1F18-36EF-22A6812CF297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D0216BA0-0761-747C-DD3D-81537E757A4D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78F2AC-3731-DB0F-E6E4-F9B8D967FE97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F4A1AD-6CDB-EFEC-A79F-F37AADAAB9B3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55C89C7E-93E5-9E4F-D529-65A81F67EC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A352C6F-67D2-F3AC-2581-630AADF543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B22EDDC-B556-82EF-BF11-7935B0699EA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F10BC8E3-3133-9DF9-0E89-95B1A234D91A}"/>
              </a:ext>
            </a:extLst>
          </p:cNvPr>
          <p:cNvSpPr/>
          <p:nvPr/>
        </p:nvSpPr>
        <p:spPr>
          <a:xfrm>
            <a:off x="373088" y="1182651"/>
            <a:ext cx="8591400" cy="3084549"/>
          </a:xfrm>
          <a:prstGeom prst="roundRect">
            <a:avLst>
              <a:gd name="adj" fmla="val 3843"/>
            </a:avLst>
          </a:prstGeom>
          <a:solidFill>
            <a:srgbClr val="EBFFFF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5C8871-1378-DA3B-B23A-ED9EFDD03391}"/>
              </a:ext>
            </a:extLst>
          </p:cNvPr>
          <p:cNvSpPr txBox="1"/>
          <p:nvPr/>
        </p:nvSpPr>
        <p:spPr>
          <a:xfrm>
            <a:off x="439490" y="1286261"/>
            <a:ext cx="8444777" cy="295258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우리는 창의 공학적 문제 해결 과정을 통해 로봇 팔을 제작할 수 있음</a:t>
            </a:r>
            <a:endParaRPr lang="en-US" altLang="ko-KR" sz="26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36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과정 속에서 혁신적인 공학 디자인과 문제 해결 능력을 향상시킬 수 있으며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새로운 아이디어를 발견하고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그것을 현실로 구현함으로써 로봇 팔 제작의       </a:t>
            </a:r>
            <a:b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   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핵심 원리를 이해할 수 있음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5C8D8F7C-95AB-B8E3-2FC4-52C0794BDA97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6" y="3587498"/>
            <a:ext cx="9228012" cy="3077775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EB9A998-CD1B-A9B6-9816-DE3642542711}"/>
              </a:ext>
            </a:extLst>
          </p:cNvPr>
          <p:cNvSpPr txBox="1"/>
          <p:nvPr/>
        </p:nvSpPr>
        <p:spPr>
          <a:xfrm>
            <a:off x="3491880" y="6112041"/>
            <a:ext cx="21602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algn="ctr" latinLnBrk="1"/>
            <a:r>
              <a:rPr lang="ko-KR" altLang="en-US" sz="1400" b="1" i="0" u="none" strike="noStrike" baseline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 로봇 팔 제작 과정</a:t>
            </a:r>
            <a:endParaRPr lang="ko-KR" altLang="en-US" sz="1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9890953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F592F3-7142-7059-172E-72C8F86044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1A54CB68-214E-62A6-593B-80DDBEF2799D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3777E83-1418-1689-CBEF-0C9F01A37B73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F59145-572E-EA76-CAD5-CE06D4A6A48A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C742FC-2CDB-4BE3-E226-926D8939C8DE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AEDB46FD-C6C4-172C-F21B-BBF8DA534C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6DB2B48-D6CF-17F0-496B-F2F574D114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985BFD0-25B5-D301-3B2C-3562A9172A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F22C028-9169-0B76-E498-BF765C3018F0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문제 확인</a:t>
            </a: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96813B7F-FC25-A7DE-1F53-02823F62F961}"/>
              </a:ext>
            </a:extLst>
          </p:cNvPr>
          <p:cNvSpPr/>
          <p:nvPr/>
        </p:nvSpPr>
        <p:spPr>
          <a:xfrm>
            <a:off x="854280" y="1790472"/>
            <a:ext cx="8110208" cy="1786503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6C49B0-598E-E098-9E4D-B1580341E81F}"/>
              </a:ext>
            </a:extLst>
          </p:cNvPr>
          <p:cNvSpPr txBox="1"/>
          <p:nvPr/>
        </p:nvSpPr>
        <p:spPr>
          <a:xfrm>
            <a:off x="920682" y="1894081"/>
            <a:ext cx="7899789" cy="1539956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팔의 구조와 특징을 확인하고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구현하고자 하는 움직임의 형태 및 작동 환경 등 제작에 필요한 요소를 확인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FADBBC17-0E84-F798-2CB4-B3359E7C32FC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1E3520-EA45-7F27-CCB9-4318B1C67F9A}"/>
              </a:ext>
            </a:extLst>
          </p:cNvPr>
          <p:cNvSpPr txBox="1"/>
          <p:nvPr/>
        </p:nvSpPr>
        <p:spPr>
          <a:xfrm>
            <a:off x="745191" y="3677408"/>
            <a:ext cx="8242672" cy="108896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542925" indent="-542925"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Font typeface="맑은 고딕" panose="020B0503020000020004" pitchFamily="50" charset="-127"/>
              <a:buChar char="◎"/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자신이 생각하는 로봇 팔의 움직임 또는 제작 방법 등을 정리해 보자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7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C1CDE277-23C0-A881-9DA1-1F60E57BD4CD}"/>
              </a:ext>
            </a:extLst>
          </p:cNvPr>
          <p:cNvGrpSpPr/>
          <p:nvPr/>
        </p:nvGrpSpPr>
        <p:grpSpPr>
          <a:xfrm>
            <a:off x="3166037" y="5015346"/>
            <a:ext cx="2827824" cy="1041144"/>
            <a:chOff x="2701440" y="3248996"/>
            <a:chExt cx="3741119" cy="1696000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6779EE5C-73CB-A62B-6AAD-C9D4971EAF6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01440" y="3248996"/>
              <a:ext cx="3741119" cy="1696000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2BC84C2-6BC2-7DDC-1743-724CCCC1661E}"/>
                </a:ext>
              </a:extLst>
            </p:cNvPr>
            <p:cNvSpPr txBox="1"/>
            <p:nvPr/>
          </p:nvSpPr>
          <p:spPr>
            <a:xfrm>
              <a:off x="3011088" y="3525663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E0FA7A8-5A9A-9743-F4FE-5E3534689D12}"/>
              </a:ext>
            </a:extLst>
          </p:cNvPr>
          <p:cNvSpPr txBox="1"/>
          <p:nvPr/>
        </p:nvSpPr>
        <p:spPr>
          <a:xfrm>
            <a:off x="1387689" y="4806774"/>
            <a:ext cx="74327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ko-KR" altLang="en-US" sz="2400" b="1" i="0" u="none" strike="noStrike" baseline="0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회전 장치를 달아서 드릴과 같은 기능을 부여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ko-KR" altLang="en-US" sz="2400" b="1" i="0" u="none" strike="noStrike" baseline="0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네트워크에 연결하여 원격으로 조종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ko-KR" altLang="en-US" sz="2400" b="1" i="0" u="none" strike="noStrike" baseline="0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카메라를 부착하여 직접 대상 물체를 확인 </a:t>
            </a:r>
            <a:endParaRPr lang="ko-KR" altLang="en-US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8671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448C9-80CA-1450-E50B-239D3F862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055F5688-C87C-71DE-E537-320CCAB19C0A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47B8F2E-95C7-A8BA-BADC-B0D0ACB7D5ED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E8D6BE-6BF0-22B7-3BB6-FF99CD0DA7FC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399199-A5A7-DAAF-3C78-E04992B434D6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5E241668-1CEF-D2BE-1A85-E02F81130B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7854829-8049-C7BC-FBCB-741D5BCE51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AF3ED93-72B2-94C5-E10F-748BA4CDB1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00862F4-3A62-BB56-6623-8B4E9C3CBA1C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아이디어 내기</a:t>
            </a: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F3A091F9-9387-77B6-76B8-35E1D520CABA}"/>
              </a:ext>
            </a:extLst>
          </p:cNvPr>
          <p:cNvSpPr/>
          <p:nvPr/>
        </p:nvSpPr>
        <p:spPr>
          <a:xfrm>
            <a:off x="854280" y="1790472"/>
            <a:ext cx="8110208" cy="3594328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3AEB220-7561-5D72-9716-D2F795D34C11}"/>
              </a:ext>
            </a:extLst>
          </p:cNvPr>
          <p:cNvSpPr txBox="1"/>
          <p:nvPr/>
        </p:nvSpPr>
        <p:spPr>
          <a:xfrm>
            <a:off x="920682" y="1894081"/>
            <a:ext cx="7899789" cy="3164160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다양한 로봇 팔의 구조와 부품에 대하여 가능한 한 많은 아이디어를 생각해 보기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팔의 전체적인 모습을 먼저 생각해 본 후 세부 요소에 대한 아이디어를 만들어보는 것도 좋음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DDC2CA8A-014B-A392-F819-6299462C792C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1827405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02673E-55FA-DAD6-A075-DC4BD2AD1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FD02D0F2-4BBB-1B67-3983-837D8ECC8618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670124BB-3918-89F0-611C-D65755545F72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F7E085-A1C8-3B62-AC65-5A57B8BD145C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B7F92E-5220-6FD8-E8F9-FCEA123C78CE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7D15AEAC-6EE4-20F3-7279-E54F050423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69BF35D-B771-D1B7-F876-CA446075C3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DC477A1-8EA3-8BAE-0435-F53D6B0AC0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4F84D44-A09B-9E64-A72A-35ADE824B2DA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아이디어 내기</a:t>
            </a: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5037595E-6438-46EB-63B0-EC39BCFE5437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DDB56F-4541-A831-EC8E-BBE369780C42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다양한 움직임을 위한 로봇의 형태 생각해 보기</a:t>
            </a: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39C1CFD3-896D-000D-E55B-E10EB28DECB0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5C09355-E90A-5742-0A81-5DFEC0EAEAF7}"/>
              </a:ext>
            </a:extLst>
          </p:cNvPr>
          <p:cNvSpPr txBox="1"/>
          <p:nvPr/>
        </p:nvSpPr>
        <p:spPr>
          <a:xfrm>
            <a:off x="783670" y="2268023"/>
            <a:ext cx="8180818" cy="1014654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42913" indent="-442913" defTabSz="4572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1500"/>
              </a:spcAft>
              <a:buFont typeface="맑은 고딕" panose="020B0503020000020004" pitchFamily="50" charset="-127"/>
              <a:buChar char="◎"/>
              <a:defRPr/>
            </a:pPr>
            <a:r>
              <a:rPr lang="ko-KR" altLang="en-US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팔의 움직임을 위해서 </a:t>
            </a:r>
            <a:r>
              <a:rPr lang="ko-KR" altLang="en-US" sz="26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관절부</a:t>
            </a:r>
            <a:r>
              <a: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모터</a:t>
            </a:r>
            <a:r>
              <a: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위치와 개수</a:t>
            </a:r>
            <a:r>
              <a: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결합 형태를 구상해 보자</a:t>
            </a:r>
            <a:r>
              <a: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6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5458BAA1-38BF-1268-17FB-66805B5581B9}"/>
              </a:ext>
            </a:extLst>
          </p:cNvPr>
          <p:cNvGrpSpPr/>
          <p:nvPr/>
        </p:nvGrpSpPr>
        <p:grpSpPr>
          <a:xfrm>
            <a:off x="3023066" y="3883369"/>
            <a:ext cx="3006037" cy="1075059"/>
            <a:chOff x="2701440" y="3248996"/>
            <a:chExt cx="3741119" cy="1696000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161C7EAF-1613-7199-67AA-E1B8E296849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01440" y="3248996"/>
              <a:ext cx="3741119" cy="16960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56A0CF3-A5D9-48FB-76E7-55C636FC23D3}"/>
                </a:ext>
              </a:extLst>
            </p:cNvPr>
            <p:cNvSpPr txBox="1"/>
            <p:nvPr/>
          </p:nvSpPr>
          <p:spPr>
            <a:xfrm>
              <a:off x="3011088" y="3525663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pic>
        <p:nvPicPr>
          <p:cNvPr id="23" name="그림 22">
            <a:extLst>
              <a:ext uri="{FF2B5EF4-FFF2-40B4-BE49-F238E27FC236}">
                <a16:creationId xmlns:a16="http://schemas.microsoft.com/office/drawing/2014/main" id="{36C01028-E0C5-34A4-0CDA-4DC2D7A782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94551" y="3296962"/>
            <a:ext cx="2970795" cy="3080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65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8FFA6C00-F201-4A93-95A7-9742C8241A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503896F-6F56-AE9B-2D17-910E5E7AC8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6" name="그림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ABE10CD-3E9F-C8A6-3F70-6802DCCF83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20B2C8D7-084E-9595-6726-7D97837288C7}"/>
              </a:ext>
            </a:extLst>
          </p:cNvPr>
          <p:cNvGrpSpPr/>
          <p:nvPr/>
        </p:nvGrpSpPr>
        <p:grpSpPr>
          <a:xfrm>
            <a:off x="361628" y="206022"/>
            <a:ext cx="1906116" cy="754162"/>
            <a:chOff x="526728" y="269522"/>
            <a:chExt cx="1906116" cy="754162"/>
          </a:xfrm>
        </p:grpSpPr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2DE92A39-02EE-7560-ABF0-3CE4DFFC484E}"/>
                </a:ext>
              </a:extLst>
            </p:cNvPr>
            <p:cNvSpPr/>
            <p:nvPr/>
          </p:nvSpPr>
          <p:spPr>
            <a:xfrm>
              <a:off x="526728" y="269522"/>
              <a:ext cx="1906116" cy="754162"/>
            </a:xfrm>
            <a:prstGeom prst="roundRect">
              <a:avLst/>
            </a:prstGeom>
            <a:solidFill>
              <a:srgbClr val="FEF248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CAE5A20-DFC4-14B4-9079-9C46A750D62F}"/>
                </a:ext>
              </a:extLst>
            </p:cNvPr>
            <p:cNvSpPr txBox="1"/>
            <p:nvPr/>
          </p:nvSpPr>
          <p:spPr>
            <a:xfrm>
              <a:off x="526728" y="369604"/>
              <a:ext cx="19061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생각 열기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BABA2F3F-C13D-B034-AECF-04F4B34731B2}"/>
              </a:ext>
            </a:extLst>
          </p:cNvPr>
          <p:cNvSpPr txBox="1"/>
          <p:nvPr/>
        </p:nvSpPr>
        <p:spPr>
          <a:xfrm>
            <a:off x="2301652" y="306104"/>
            <a:ext cx="671235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인간의 환경 속으로 들어온 로봇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CA61AA31-EF56-7F94-6556-8F64CBB50338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FEF248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DA0D69B9-4455-E7A7-026B-19A6E1E4E6C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0961" y="1080791"/>
            <a:ext cx="8303585" cy="67894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9E0019F-EA95-314C-8810-6795BC3E644B}"/>
              </a:ext>
            </a:extLst>
          </p:cNvPr>
          <p:cNvSpPr txBox="1"/>
          <p:nvPr/>
        </p:nvSpPr>
        <p:spPr>
          <a:xfrm>
            <a:off x="1317105" y="1175650"/>
            <a:ext cx="6564511" cy="4924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60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“</a:t>
            </a:r>
            <a:r>
              <a:rPr lang="ko-KR" altLang="en-US" sz="26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찌그러진 바퀴</a:t>
            </a:r>
            <a:r>
              <a:rPr lang="ko-KR" altLang="en-US" sz="260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 바꾸는 </a:t>
            </a:r>
            <a:r>
              <a:rPr lang="ko-KR" altLang="en-US" sz="26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배달</a:t>
            </a:r>
            <a:r>
              <a:rPr lang="ko-KR" altLang="en-US" sz="260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”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0E6A61C-498F-EEE4-0472-5D3F9DEAE2FC}"/>
              </a:ext>
            </a:extLst>
          </p:cNvPr>
          <p:cNvSpPr txBox="1"/>
          <p:nvPr/>
        </p:nvSpPr>
        <p:spPr>
          <a:xfrm>
            <a:off x="4712754" y="1961333"/>
            <a:ext cx="4107718" cy="3409654"/>
          </a:xfrm>
          <a:prstGeom prst="roundRect">
            <a:avLst>
              <a:gd name="adj" fmla="val 4824"/>
            </a:avLst>
          </a:prstGeom>
          <a:solidFill>
            <a:srgbClr val="E6E6E6"/>
          </a:solidFill>
        </p:spPr>
        <p:txBody>
          <a:bodyPr wrap="square">
            <a:spAutoFit/>
          </a:bodyPr>
          <a:lstStyle/>
          <a:p>
            <a:pPr indent="176213" latinLnBrk="1">
              <a:lnSpc>
                <a:spcPct val="150000"/>
              </a:lnSpc>
            </a:pPr>
            <a:r>
              <a:rPr lang="ko-KR" altLang="en-US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허리까지 오는 흰색 로봇이 아파트 단지를 주행한다</a:t>
            </a:r>
            <a:r>
              <a:rPr lang="en-US" altLang="ko-KR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육면체 모양 흰 박스에는 배달할 물건을 담는다</a:t>
            </a:r>
            <a:r>
              <a:rPr lang="en-US" altLang="ko-KR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구멍이 뚫린 검은색 바퀴 </a:t>
            </a:r>
            <a:r>
              <a:rPr lang="en-US" altLang="ko-KR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</a:t>
            </a:r>
            <a:r>
              <a:rPr lang="ko-KR" altLang="en-US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개는 이 장치의 핵심이다</a:t>
            </a:r>
            <a:r>
              <a:rPr lang="en-US" altLang="ko-KR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FF9DCB74-ED45-6DB0-16E4-4C943B9C308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" t="16847" r="20000" b="4688"/>
          <a:stretch/>
        </p:blipFill>
        <p:spPr>
          <a:xfrm>
            <a:off x="678927" y="1979333"/>
            <a:ext cx="3893073" cy="3353348"/>
          </a:xfrm>
          <a:prstGeom prst="roundRect">
            <a:avLst>
              <a:gd name="adj" fmla="val 4155"/>
            </a:avLst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DD656662-2CC1-07A1-52F6-3CFD32BDF8DD}"/>
              </a:ext>
            </a:extLst>
          </p:cNvPr>
          <p:cNvSpPr txBox="1"/>
          <p:nvPr/>
        </p:nvSpPr>
        <p:spPr>
          <a:xfrm>
            <a:off x="561394" y="5435383"/>
            <a:ext cx="415348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latinLnBrk="1"/>
            <a:r>
              <a:rPr lang="ko-KR" altLang="en-US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 계단을 회피하지 않고 직접 이용하는 경로를 선택함으로써 경사로와 같은 길이 없이도 배달 로봇을 이용할 수 있다</a:t>
            </a:r>
            <a:r>
              <a:rPr lang="en-US" altLang="ko-KR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8721428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221858-87B6-8A1A-D14D-A16D64E474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EB742E68-ADA0-CB27-68AC-7E98D88F7F98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344C41F-C524-BA80-E325-E9D00D76300C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D92A89-9A24-9769-370E-B3BE40B5E5D0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B9414B-D13C-40F6-115E-5A15023586F5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0331C040-23B1-2A3C-BAD2-BD37FEE987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D1CDC5D-70B9-CE70-049F-CBB9ACBCED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B73030B-9A2A-CCDB-0E8B-136136DD64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6C1FE24-448F-2C89-43CB-8F82336D56A2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아이디어 내기</a:t>
            </a: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52411434-7A0B-7AF6-ED45-37B72883060E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1D903A-54C8-3BF1-B717-09AAB6FBE383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물체를 인식할 수 있는 센서 생각해 보기</a:t>
            </a: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C4E667CC-8C8D-8974-E69D-2BE297D60CCC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7F4E7D9-4B00-9E7B-96F8-C6BF9ABD0AB8}"/>
              </a:ext>
            </a:extLst>
          </p:cNvPr>
          <p:cNvSpPr txBox="1"/>
          <p:nvPr/>
        </p:nvSpPr>
        <p:spPr>
          <a:xfrm>
            <a:off x="783670" y="2268023"/>
            <a:ext cx="8180818" cy="149832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42913" indent="-442913" defTabSz="4572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1500"/>
              </a:spcAft>
              <a:buFont typeface="맑은 고딕" panose="020B0503020000020004" pitchFamily="50" charset="-127"/>
              <a:buChar char="◎"/>
              <a:defRPr/>
            </a:pPr>
            <a:r>
              <a:rPr lang="ko-KR" altLang="en-US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대상이 되는 물체의 형태와 색상 등을 살펴보고</a:t>
            </a:r>
            <a:r>
              <a: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인식 방법을 사전에 계획하여 적절한 센서를 선택해 보자</a:t>
            </a:r>
            <a:r>
              <a: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6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F6E143C6-538B-E264-1CC5-CBCD33B555F2}"/>
              </a:ext>
            </a:extLst>
          </p:cNvPr>
          <p:cNvGrpSpPr/>
          <p:nvPr/>
        </p:nvGrpSpPr>
        <p:grpSpPr>
          <a:xfrm>
            <a:off x="3023066" y="4210680"/>
            <a:ext cx="3006037" cy="1075059"/>
            <a:chOff x="2701440" y="3248996"/>
            <a:chExt cx="3741119" cy="1696000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0D0406F4-ACC0-3759-5C97-718D645395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01440" y="3248996"/>
              <a:ext cx="3741119" cy="16960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EE65F3A-2223-393D-C1A2-30F73C15894E}"/>
                </a:ext>
              </a:extLst>
            </p:cNvPr>
            <p:cNvSpPr txBox="1"/>
            <p:nvPr/>
          </p:nvSpPr>
          <p:spPr>
            <a:xfrm>
              <a:off x="3011088" y="3525663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pic>
        <p:nvPicPr>
          <p:cNvPr id="11" name="그림 10">
            <a:extLst>
              <a:ext uri="{FF2B5EF4-FFF2-40B4-BE49-F238E27FC236}">
                <a16:creationId xmlns:a16="http://schemas.microsoft.com/office/drawing/2014/main" id="{3C3D0525-8F5C-B1C3-F191-977BF7B4E834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2558" y="3754475"/>
            <a:ext cx="1987826" cy="235557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790CA3A-9F87-2E24-8E69-B9C91B8036CF}"/>
              </a:ext>
            </a:extLst>
          </p:cNvPr>
          <p:cNvSpPr txBox="1"/>
          <p:nvPr/>
        </p:nvSpPr>
        <p:spPr>
          <a:xfrm>
            <a:off x="4266436" y="4332097"/>
            <a:ext cx="457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/>
            <a:r>
              <a:rPr lang="ko-KR" altLang="en-US" sz="2400" b="1" i="0" u="none" strike="noStrike" baseline="0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푸시 버튼을 이용하여 물체의 무게로 눌리면 로봇 팔이 작동하게 한다</a:t>
            </a:r>
            <a:r>
              <a:rPr lang="en-US" altLang="ko-KR" sz="2400" b="1" i="0" u="none" strike="noStrike" baseline="0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9484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45CBE-F980-C529-6B1E-C5B000564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67ED6B21-7005-445B-CA01-75C58B7844D1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C547550A-79D2-088D-3D4A-218ADE39D5A5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152DA5-1169-2172-DC7F-5F61CF9ADC8F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6F2B9B-08B3-E2B6-4D59-7FEDFA1F39DC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226F96FE-4C6A-42AD-B592-3BFB6B50F6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0999452-61CF-B312-4743-A8C609E0EA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B620AAC-FCEA-FC4B-D705-AA7026CC3F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C589886-0BBC-3817-0150-135AA4687D7F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아이디어 내기</a:t>
            </a: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E8514A9E-5536-D2FD-F3DC-9C42697EC787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9C24BC-24F1-F239-ED52-1493DC07CDAF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물건을 잡기 위한 장치 생각해 보기</a:t>
            </a: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5D55525E-2C78-E180-2952-615413976AEC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689F21-678B-D0E9-5E95-947711B6804E}"/>
              </a:ext>
            </a:extLst>
          </p:cNvPr>
          <p:cNvSpPr txBox="1"/>
          <p:nvPr/>
        </p:nvSpPr>
        <p:spPr>
          <a:xfrm>
            <a:off x="783670" y="2268023"/>
            <a:ext cx="8180818" cy="1014654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42913" indent="-442913" defTabSz="4572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1500"/>
              </a:spcAft>
              <a:buFont typeface="맑은 고딕" panose="020B0503020000020004" pitchFamily="50" charset="-127"/>
              <a:buChar char="◎"/>
              <a:defRPr/>
            </a:pPr>
            <a:r>
              <a:rPr lang="ko-KR" altLang="en-US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물건을 잡는 다양한 방법을 살펴보고 간단한 구조의 집게를 구상해 보자</a:t>
            </a:r>
            <a:r>
              <a: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6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0CA044DB-9CF0-0CC7-1AEB-57433B98FD94}"/>
              </a:ext>
            </a:extLst>
          </p:cNvPr>
          <p:cNvGrpSpPr/>
          <p:nvPr/>
        </p:nvGrpSpPr>
        <p:grpSpPr>
          <a:xfrm>
            <a:off x="3023066" y="4210680"/>
            <a:ext cx="3006037" cy="1075059"/>
            <a:chOff x="2701440" y="3248996"/>
            <a:chExt cx="3741119" cy="1696000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ED53F5E4-6206-AD50-6494-4C7D032872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01440" y="3248996"/>
              <a:ext cx="3741119" cy="16960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F5DDE91-7737-18AA-8A41-2974F2DCFE96}"/>
                </a:ext>
              </a:extLst>
            </p:cNvPr>
            <p:cNvSpPr txBox="1"/>
            <p:nvPr/>
          </p:nvSpPr>
          <p:spPr>
            <a:xfrm>
              <a:off x="3011088" y="3525663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2C5B7B6C-AEAE-3FB5-B3DD-2588234948B5}"/>
              </a:ext>
            </a:extLst>
          </p:cNvPr>
          <p:cNvSpPr txBox="1"/>
          <p:nvPr/>
        </p:nvSpPr>
        <p:spPr>
          <a:xfrm>
            <a:off x="4415863" y="4386053"/>
            <a:ext cx="457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/>
            <a:r>
              <a:rPr lang="ko-KR" altLang="en-US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늘어나는 집게</a:t>
            </a:r>
            <a:r>
              <a:rPr lang="en-US" altLang="ko-KR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(Scissor system gripper)</a:t>
            </a:r>
            <a:r>
              <a:rPr lang="ko-KR" altLang="en-US" sz="2400" b="1" dirty="0" err="1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의팔을</a:t>
            </a:r>
            <a:r>
              <a:rPr lang="ko-KR" altLang="en-US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오므리면 먼 곳에 있는 물체를 잡을 수 있다</a:t>
            </a:r>
            <a:r>
              <a:rPr lang="en-US" altLang="ko-KR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F533D74-9A3B-D00D-2B85-9D1943DCD5DB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AFBFB"/>
              </a:clrFrom>
              <a:clrTo>
                <a:srgbClr val="FAFB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4892" y="3520115"/>
            <a:ext cx="3140765" cy="2246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86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DA0826-3667-14D0-25A4-6798BCFC6F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00314E6B-2E08-28B5-A6B1-E0277F44E1B1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0E90F266-15D3-EE2E-400E-B1F02722187B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8C39D2-C57B-73F1-6650-82F480115A97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F36888-6F81-79AE-E9B2-FC7220F01418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3DBDCA8B-EBFA-A411-689E-BF933C96CA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99CBC0E-AC35-C2C0-58D6-7589AFEF16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674EBAA-1D3D-7F64-5B16-F5032D679E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95C07CF-4616-5637-3683-155738DA1A87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아이디어 내기</a:t>
            </a: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B1DAEC3F-A4C3-FB43-3973-A64133DE2A56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D80841-FBBE-05B4-86BB-50BB19D967E4}"/>
              </a:ext>
            </a:extLst>
          </p:cNvPr>
          <p:cNvSpPr txBox="1"/>
          <p:nvPr/>
        </p:nvSpPr>
        <p:spPr>
          <a:xfrm>
            <a:off x="1003782" y="1700808"/>
            <a:ext cx="774468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움직임을 담당하는 장치를 생각해 보기</a:t>
            </a: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9E2E68E8-580A-7F40-A1D9-F742DC85E079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D31AADB-EA1C-924A-3F04-9B7DFC62BD08}"/>
              </a:ext>
            </a:extLst>
          </p:cNvPr>
          <p:cNvSpPr txBox="1"/>
          <p:nvPr/>
        </p:nvSpPr>
        <p:spPr>
          <a:xfrm>
            <a:off x="783670" y="2268023"/>
            <a:ext cx="8360330" cy="1014654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42913" indent="-442913" defTabSz="4572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1500"/>
              </a:spcAft>
              <a:buFont typeface="맑은 고딕" panose="020B0503020000020004" pitchFamily="50" charset="-127"/>
              <a:buChar char="◎"/>
              <a:defRPr/>
            </a:pPr>
            <a:r>
              <a:rPr lang="ko-KR" altLang="en-US" sz="2600" b="1" spc="-10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전기 에너지</a:t>
            </a:r>
            <a:r>
              <a:rPr lang="en-US" altLang="ko-KR" sz="2600" b="1" spc="-10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600" b="1" spc="-10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전력과 신호</a:t>
            </a:r>
            <a:r>
              <a:rPr lang="en-US" altLang="ko-KR" sz="2600" b="1" spc="-10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600" b="1" spc="-10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를 활용하여 동력을 얻는 다양한 방법을 살펴보고 적절한 장치를 선택해 보자</a:t>
            </a:r>
            <a:r>
              <a:rPr lang="en-US" altLang="ko-KR" sz="2600" b="1" spc="-10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600" b="1" spc="-10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4FBFCE36-96D0-D926-81D4-6E2C18483D53}"/>
              </a:ext>
            </a:extLst>
          </p:cNvPr>
          <p:cNvGrpSpPr/>
          <p:nvPr/>
        </p:nvGrpSpPr>
        <p:grpSpPr>
          <a:xfrm>
            <a:off x="3023066" y="4210680"/>
            <a:ext cx="3006037" cy="1075059"/>
            <a:chOff x="2701440" y="3248996"/>
            <a:chExt cx="3741119" cy="1696000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A9343477-5496-72C3-2AF9-7BAC048452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01440" y="3248996"/>
              <a:ext cx="3741119" cy="16960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553F5B7-4DE0-8326-2462-80237949AB29}"/>
                </a:ext>
              </a:extLst>
            </p:cNvPr>
            <p:cNvSpPr txBox="1"/>
            <p:nvPr/>
          </p:nvSpPr>
          <p:spPr>
            <a:xfrm>
              <a:off x="3011088" y="3525663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A490631-4013-C4D6-6D45-4E2C8585ED37}"/>
              </a:ext>
            </a:extLst>
          </p:cNvPr>
          <p:cNvSpPr txBox="1"/>
          <p:nvPr/>
        </p:nvSpPr>
        <p:spPr>
          <a:xfrm>
            <a:off x="3991909" y="3583101"/>
            <a:ext cx="4572000" cy="2236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ko-KR" altLang="en-US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흔하게 구할 수 있는 </a:t>
            </a:r>
            <a:r>
              <a:rPr lang="en-US" altLang="ko-KR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DC </a:t>
            </a:r>
            <a:r>
              <a:rPr lang="ko-KR" altLang="en-US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모터는</a:t>
            </a:r>
          </a:p>
          <a:p>
            <a:pPr latinLnBrk="1">
              <a:lnSpc>
                <a:spcPct val="150000"/>
              </a:lnSpc>
            </a:pPr>
            <a:r>
              <a:rPr lang="ko-KR" altLang="en-US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전원의 공급에 따라 회전력을 얻을 수 있지만 정확한 각도로 회전은 불가능하다</a:t>
            </a:r>
            <a:r>
              <a:rPr lang="en-US" altLang="ko-KR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D583774F-E4B2-9116-DEFD-DC21A35CBB26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8509" y="3429000"/>
            <a:ext cx="2266122" cy="2355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15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D19657-50C0-2D5E-3D18-8ADE5E8FB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0218A031-4D17-EAAD-DBF7-C71CBCF107E5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7A16FFE1-19BE-D75C-37E4-C5034FAE8034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27A83F-CC90-32C0-ED6C-D25B5C64B6D6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40D65D-98E6-5E05-ED34-4CD9478EB0A7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7E2A3941-2AC2-BC14-A6E9-9130AD9149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0E31066-9FCA-379F-0BA3-F0E9568D2B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AC5761B-D7B7-6E02-558C-CA698ABA4B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2FEEC3A-C38A-8753-4B92-23BB6FF5F13B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아이디어 내기</a:t>
            </a: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C276EC05-3AA8-9D0A-DACE-9143451BF789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9B19F8-5600-544C-8557-3D7D77ECFF5C}"/>
              </a:ext>
            </a:extLst>
          </p:cNvPr>
          <p:cNvSpPr txBox="1"/>
          <p:nvPr/>
        </p:nvSpPr>
        <p:spPr>
          <a:xfrm>
            <a:off x="1003782" y="1700808"/>
            <a:ext cx="7744682" cy="1086093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제어 프로그램 작성이 가능한 제어부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7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마이크로컨트롤러</a:t>
            </a: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등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생각해 보기</a:t>
            </a: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74D299FE-8DAD-2C3F-3EC0-54BF94DBD257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981D06-3FE0-0BF9-AAF6-85F4D80C5978}"/>
              </a:ext>
            </a:extLst>
          </p:cNvPr>
          <p:cNvSpPr txBox="1"/>
          <p:nvPr/>
        </p:nvSpPr>
        <p:spPr>
          <a:xfrm>
            <a:off x="783670" y="2767434"/>
            <a:ext cx="8036802" cy="1014654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42913" indent="-442913" defTabSz="457200" eaLnBrk="1" fontAlgn="auto" latinLnBrk="1" hangingPunct="1">
              <a:lnSpc>
                <a:spcPts val="3700"/>
              </a:lnSpc>
              <a:spcBef>
                <a:spcPts val="0"/>
              </a:spcBef>
              <a:spcAft>
                <a:spcPts val="1500"/>
              </a:spcAft>
              <a:buFont typeface="맑은 고딕" panose="020B0503020000020004" pitchFamily="50" charset="-127"/>
              <a:buChar char="◎"/>
              <a:defRPr/>
            </a:pPr>
            <a:r>
              <a:rPr lang="ko-KR" altLang="en-US" sz="2600" b="1" spc="-10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제어 프로그래밍 환경과 제어 코드 작성 등의 여건을 고려하여 적절한 제어부를 선택해 보자</a:t>
            </a:r>
            <a:r>
              <a:rPr lang="en-US" altLang="ko-KR" sz="2600" b="1" spc="-10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600" b="1" spc="-10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40F5AAD2-DB84-5FEF-48FC-0F3A3EEFC040}"/>
              </a:ext>
            </a:extLst>
          </p:cNvPr>
          <p:cNvGrpSpPr/>
          <p:nvPr/>
        </p:nvGrpSpPr>
        <p:grpSpPr>
          <a:xfrm>
            <a:off x="3023066" y="4619662"/>
            <a:ext cx="3006037" cy="1075059"/>
            <a:chOff x="2701440" y="3248996"/>
            <a:chExt cx="3741119" cy="1696000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01D48E20-D00C-7BCB-4E88-3474C79EF39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01440" y="3248996"/>
              <a:ext cx="3741119" cy="16960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CFF0F7C-6A1B-DEB8-2132-54788466A77F}"/>
                </a:ext>
              </a:extLst>
            </p:cNvPr>
            <p:cNvSpPr txBox="1"/>
            <p:nvPr/>
          </p:nvSpPr>
          <p:spPr>
            <a:xfrm>
              <a:off x="3011088" y="3525663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D6F04F65-D323-BD17-3ABF-8DECE919B394}"/>
              </a:ext>
            </a:extLst>
          </p:cNvPr>
          <p:cNvSpPr txBox="1"/>
          <p:nvPr/>
        </p:nvSpPr>
        <p:spPr>
          <a:xfrm>
            <a:off x="3927253" y="3809868"/>
            <a:ext cx="506061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/>
            <a:r>
              <a:rPr lang="ko-KR" altLang="en-US" sz="2400" b="1" dirty="0" err="1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마이크로비트는</a:t>
            </a:r>
            <a:r>
              <a:rPr lang="ko-KR" altLang="en-US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초보자와 학생들을 위한 소형 프로그래밍 가능 </a:t>
            </a:r>
            <a:r>
              <a:rPr lang="ko-KR" altLang="en-US" sz="2400" b="1" dirty="0" err="1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마이크로컨트롤러</a:t>
            </a:r>
            <a:r>
              <a:rPr lang="ko-KR" altLang="en-US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보드이다</a:t>
            </a:r>
            <a:r>
              <a:rPr lang="en-US" altLang="ko-KR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센서</a:t>
            </a:r>
            <a:r>
              <a:rPr lang="en-US" altLang="ko-KR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LED </a:t>
            </a:r>
            <a:r>
              <a:rPr lang="ko-KR" altLang="en-US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디스플레이</a:t>
            </a:r>
            <a:r>
              <a:rPr lang="en-US" altLang="ko-KR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버튼이 내장되어</a:t>
            </a:r>
          </a:p>
          <a:p>
            <a:pPr latinLnBrk="1"/>
            <a:r>
              <a:rPr lang="ko-KR" altLang="en-US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있다</a:t>
            </a:r>
            <a:r>
              <a:rPr lang="en-US" altLang="ko-KR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제어</a:t>
            </a:r>
            <a:r>
              <a:rPr lang="en-US" altLang="ko-KR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센서 데이터 수집 등 다양한 프로젝트에 활용한다</a:t>
            </a:r>
            <a:r>
              <a:rPr lang="en-US" altLang="ko-KR" sz="2400" b="1" dirty="0">
                <a:solidFill>
                  <a:srgbClr val="DE182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B1840F00-1819-5F11-E89B-EE3F30D576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31640" y="3965458"/>
            <a:ext cx="2419286" cy="188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15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D8D6B8-23B4-EEFC-832F-401E54F88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D3E5A3BC-AD4D-B398-1FCD-B7ADBC3B7B48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5A6D3F87-8DC9-A233-114C-247FCAD37B0E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904ECF-A8F8-AA6F-53B6-146B946FA3CC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659618-7B1A-10A6-16E5-1A3927E7741B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811480ED-6D68-325E-EB74-0EBFD8BF6D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ED17F8C-1034-BFA3-CDDE-0AF75E4528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58C17D6-D860-A748-C74C-D5EB2005C2D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41A55D3-FEAC-C4C1-0E25-E4B903269856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아이디어 선정</a:t>
            </a: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F32D2EE0-6AEB-2EFD-5AC0-77A630F500BC}"/>
              </a:ext>
            </a:extLst>
          </p:cNvPr>
          <p:cNvSpPr/>
          <p:nvPr/>
        </p:nvSpPr>
        <p:spPr>
          <a:xfrm>
            <a:off x="854280" y="1790472"/>
            <a:ext cx="8110208" cy="4619564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FD16F3-1F40-F725-1DDC-9F38043484B5}"/>
              </a:ext>
            </a:extLst>
          </p:cNvPr>
          <p:cNvSpPr txBox="1"/>
          <p:nvPr/>
        </p:nvSpPr>
        <p:spPr>
          <a:xfrm>
            <a:off x="920682" y="1894081"/>
            <a:ext cx="7899789" cy="532105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아이디어를 내는 과정을 통해 살펴본 다양한 부품 중에서 적절한 것을 선택하기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그리고 구체적인 설계 과정을 통하여 부품의 배치 등 아이디어를 구체화 및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시각화하여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제작에 필요한 도면을 완성할 것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우리는 젓가락처럼 생긴 집게를 만들어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서보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모터를 통해 정확한 움직임을 구현할 것임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BA1F1D0C-699F-1781-6726-53B42DBF038F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2046683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A6EC00-717F-EF52-EDA0-D4EAEEEB8B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0C877548-DE17-CA77-921A-3899A35DE98D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886AA429-C6BE-A324-D075-AFF2A8C2A9A7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EF048E-EE8D-EC46-3F72-4FD6BCBCE66E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A420CB-8073-236A-95B0-C191640953C3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39AECB00-30D1-D3B6-20C5-8EECFD0E70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38374DF-7886-D8E8-9984-F705AE63E4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3872646-4BDD-079C-00EC-2CF2950436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C404CFE-1A73-2ED5-5666-6BC11C5A4216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아이디어 선정</a:t>
            </a: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2D378905-907B-6C2A-4428-313B871EBA3E}"/>
              </a:ext>
            </a:extLst>
          </p:cNvPr>
          <p:cNvSpPr/>
          <p:nvPr/>
        </p:nvSpPr>
        <p:spPr>
          <a:xfrm>
            <a:off x="854280" y="1790472"/>
            <a:ext cx="8110208" cy="4009964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7B9667-1474-CFD8-F74E-581B1F8B1D29}"/>
              </a:ext>
            </a:extLst>
          </p:cNvPr>
          <p:cNvSpPr txBox="1"/>
          <p:nvPr/>
        </p:nvSpPr>
        <p:spPr>
          <a:xfrm>
            <a:off x="920682" y="1894081"/>
            <a:ext cx="7899789" cy="3752404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latinLnBrk="1">
              <a:lnSpc>
                <a:spcPts val="4500"/>
              </a:lnSpc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아울러 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PIR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센서를 통해 인식한 물체의 움직임 신호를 활용하여 팔 형태의 관절을 동하는 제어 명령을 작성할 것임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lnSpc>
                <a:spcPts val="4500"/>
              </a:lnSpc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제어부 부품으로는 많은 창작자들이 활용하는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아두이노를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이용하며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기본적인 개발 소프트웨어를 활용함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BC937D19-0A2F-D46E-22E0-CBFDB048A022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08977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0DE8C3-7E05-E6DE-64DD-3D08F9657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03590B8-7747-D1C5-DE64-475396AC3F58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00E85404-26D6-03F0-9DED-19E13F0BECD5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0BB3E5-D187-4E6D-A60D-CDEC59AEE0BD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A55A8A-E72C-1739-E0D0-DA5A23E5F19E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2970DF96-B33E-E914-1707-37CFE99BDC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38873F1-5B4A-422F-13F5-0827A3130C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E7E6A04-1390-6C10-7664-9DA98DF3E41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DB37FD5-A8E6-02BD-CC3F-97F434FE176C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아이디어 선정</a:t>
            </a: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A4121AD2-E6AB-5B88-26B3-583B7B7219C1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FE24F1-F909-2448-7BE3-CA3340878644}"/>
              </a:ext>
            </a:extLst>
          </p:cNvPr>
          <p:cNvSpPr txBox="1"/>
          <p:nvPr/>
        </p:nvSpPr>
        <p:spPr>
          <a:xfrm>
            <a:off x="1003782" y="1700808"/>
            <a:ext cx="7744682" cy="56321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팔의 구성 부품 선정하기</a:t>
            </a: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2A55D8BB-F2AC-537C-A7AF-60080441E2C8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5861D88E-69AB-880C-770C-2E226A2CE6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466038"/>
              </p:ext>
            </p:extLst>
          </p:nvPr>
        </p:nvGraphicFramePr>
        <p:xfrm>
          <a:off x="669961" y="2433998"/>
          <a:ext cx="8304294" cy="3751804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859671">
                  <a:extLst>
                    <a:ext uri="{9D8B030D-6E8A-4147-A177-3AD203B41FA5}">
                      <a16:colId xmlns:a16="http://schemas.microsoft.com/office/drawing/2014/main" val="841095995"/>
                    </a:ext>
                  </a:extLst>
                </a:gridCol>
                <a:gridCol w="2186364">
                  <a:extLst>
                    <a:ext uri="{9D8B030D-6E8A-4147-A177-3AD203B41FA5}">
                      <a16:colId xmlns:a16="http://schemas.microsoft.com/office/drawing/2014/main" val="2457476413"/>
                    </a:ext>
                  </a:extLst>
                </a:gridCol>
                <a:gridCol w="4258259">
                  <a:extLst>
                    <a:ext uri="{9D8B030D-6E8A-4147-A177-3AD203B41FA5}">
                      <a16:colId xmlns:a16="http://schemas.microsoft.com/office/drawing/2014/main" val="2879271126"/>
                    </a:ext>
                  </a:extLst>
                </a:gridCol>
              </a:tblGrid>
              <a:tr h="4365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재료명</a:t>
                      </a:r>
                      <a:endParaRPr lang="ko-KR" altLang="en-US" sz="25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용도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084648"/>
                  </a:ext>
                </a:extLst>
              </a:tr>
              <a:tr h="81984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제어부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아두이노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마이크로컨트롤러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7014949"/>
                  </a:ext>
                </a:extLst>
              </a:tr>
              <a:tr h="81984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구동부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서보</a:t>
                      </a:r>
                      <a:r>
                        <a:rPr lang="ko-KR" altLang="en-US" sz="2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모터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로봇 팔의 </a:t>
                      </a:r>
                      <a:r>
                        <a:rPr lang="ko-KR" altLang="en-US" sz="25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구동부</a:t>
                      </a:r>
                      <a:r>
                        <a:rPr lang="ko-KR" altLang="en-US" sz="2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부품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9968252"/>
                  </a:ext>
                </a:extLst>
              </a:tr>
              <a:tr h="81984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센서부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PIR </a:t>
                      </a:r>
                      <a:r>
                        <a:rPr lang="ko-KR" altLang="en-US" sz="2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센서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물체 감지를 위한 센서 모듈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1945945"/>
                  </a:ext>
                </a:extLst>
              </a:tr>
              <a:tr h="81984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기구부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하드바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로봇 팔 </a:t>
                      </a:r>
                      <a:r>
                        <a:rPr lang="ko-KR" altLang="en-US" sz="25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기구부</a:t>
                      </a:r>
                      <a:r>
                        <a:rPr lang="ko-KR" altLang="en-US" sz="2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제작 부품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19504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095534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C1C48D-56A5-6CCA-2BFE-EFD4DC6BA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9E568EA0-BA43-F85D-CB9C-FF54E85C1407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E200C52E-0267-C056-3634-5495D5EE2816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0CDCF6-BF45-11C1-9AEB-FA0151D73A53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E4A67F-73BC-7490-76FF-32D5D114F474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F306C574-86F2-83F6-4D18-FF5F8B68D2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779FFC1-E479-DD52-B3E6-F7BF5B34B4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D26B59E-7508-4B66-5538-2EE7A056656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FD3EBAC-4C1F-ED4F-00A2-2A66A4B3A141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아이디어 선정</a:t>
            </a: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9AB776DD-4803-74A1-FA9E-907139E9EF42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5CDDB2-A21A-6E95-76C3-CC38776414D1}"/>
              </a:ext>
            </a:extLst>
          </p:cNvPr>
          <p:cNvSpPr txBox="1"/>
          <p:nvPr/>
        </p:nvSpPr>
        <p:spPr>
          <a:xfrm>
            <a:off x="1003782" y="1700808"/>
            <a:ext cx="7744682" cy="56321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 구성 부품의 위치 정하기</a:t>
            </a: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70FAA081-5C05-DE22-E1D7-82A39D3D6889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말풍선: 타원형 11">
            <a:extLst>
              <a:ext uri="{FF2B5EF4-FFF2-40B4-BE49-F238E27FC236}">
                <a16:creationId xmlns:a16="http://schemas.microsoft.com/office/drawing/2014/main" id="{D5565DD7-D0BA-59A0-D6A5-315C4A2B3EFE}"/>
              </a:ext>
            </a:extLst>
          </p:cNvPr>
          <p:cNvSpPr/>
          <p:nvPr/>
        </p:nvSpPr>
        <p:spPr bwMode="auto">
          <a:xfrm flipH="1">
            <a:off x="2627784" y="2773396"/>
            <a:ext cx="1484362" cy="1483124"/>
          </a:xfrm>
          <a:prstGeom prst="wedgeEllipseCallout">
            <a:avLst>
              <a:gd name="adj1" fmla="val -56832"/>
              <a:gd name="adj2" fmla="val 34507"/>
            </a:avLst>
          </a:prstGeom>
          <a:solidFill>
            <a:srgbClr val="35485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3" name="TextBox 12">
            <a:hlinkClick r:id="rId6" action="ppaction://hlinkpres?slideindex=1&amp;slidetitle="/>
            <a:extLst>
              <a:ext uri="{FF2B5EF4-FFF2-40B4-BE49-F238E27FC236}">
                <a16:creationId xmlns:a16="http://schemas.microsoft.com/office/drawing/2014/main" id="{4CCD6FED-B6E2-A091-DFB2-A48F01D6D326}"/>
              </a:ext>
            </a:extLst>
          </p:cNvPr>
          <p:cNvSpPr txBox="1"/>
          <p:nvPr/>
        </p:nvSpPr>
        <p:spPr>
          <a:xfrm>
            <a:off x="2221458" y="3127168"/>
            <a:ext cx="2350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>
                <a:solidFill>
                  <a:srgbClr val="FEE735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</a:t>
            </a:r>
            <a:endParaRPr lang="en-US" altLang="ko-KR" sz="2400" b="1" dirty="0">
              <a:solidFill>
                <a:srgbClr val="FEE735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sz="2400" b="1" dirty="0">
                <a:solidFill>
                  <a:srgbClr val="FEE735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보기</a:t>
            </a:r>
            <a:endParaRPr lang="ko-KR" altLang="en-US" sz="2800" b="1" dirty="0">
              <a:solidFill>
                <a:srgbClr val="FEE735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4DA70A7D-CACB-0040-53F6-94C686310DBD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1" t="4589" r="17250" b="4761"/>
          <a:stretch/>
        </p:blipFill>
        <p:spPr>
          <a:xfrm>
            <a:off x="3707904" y="2805484"/>
            <a:ext cx="3006238" cy="349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67655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66137-8408-3CDA-5AF7-319710C2B1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A1571981-C647-66E7-3BF9-5B3CD8EAC0A6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23E4374E-7975-A781-C057-950BA7931207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A8C5CA-CE60-C424-3D8B-FDE17D9ADF3F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87EA5A-261A-94F1-9C59-AC4F846B208B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48C42E5B-5DA3-3789-7C11-9F981C9E8A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8EE1029-7B4A-0C2E-0A23-DA9C72A015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9585714-725C-CC76-9266-E5E87630B36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6CE65D1-1CEF-3636-BD30-DA82B345676B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아이디어 선정</a:t>
            </a: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243B539A-73AE-E655-5B22-867CE1F25044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9CE196-4046-27A3-EBA9-B3B4C0F25743}"/>
              </a:ext>
            </a:extLst>
          </p:cNvPr>
          <p:cNvSpPr txBox="1"/>
          <p:nvPr/>
        </p:nvSpPr>
        <p:spPr>
          <a:xfrm>
            <a:off x="1003782" y="1700808"/>
            <a:ext cx="7744682" cy="56321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움직이는 부분 세밀하게 조절하기</a:t>
            </a: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4616CD78-D0A1-3D2E-7CDE-1316710C4410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4D54797F-67B9-8A0F-DA2E-F8C4838281EE}"/>
              </a:ext>
            </a:extLst>
          </p:cNvPr>
          <p:cNvSpPr/>
          <p:nvPr/>
        </p:nvSpPr>
        <p:spPr>
          <a:xfrm>
            <a:off x="854280" y="2420143"/>
            <a:ext cx="8110208" cy="1152873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E6DEC67-1EF2-3DFC-257E-AD819992FBFE}"/>
              </a:ext>
            </a:extLst>
          </p:cNvPr>
          <p:cNvSpPr txBox="1"/>
          <p:nvPr/>
        </p:nvSpPr>
        <p:spPr>
          <a:xfrm>
            <a:off x="920682" y="2523753"/>
            <a:ext cx="7971797" cy="97256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최대 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180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도의 범위 내에서 움직이는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서보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모터의 회전 축을 고려하여 부품을 결합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16C88E0C-5B70-F2CB-2189-4FB456C4FA3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016" t="20116" r="44206" b="15957"/>
          <a:stretch/>
        </p:blipFill>
        <p:spPr>
          <a:xfrm>
            <a:off x="3566386" y="3819634"/>
            <a:ext cx="1810271" cy="2584392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84BC6449-6D4A-00B9-73FA-A87D2284D9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445630">
            <a:off x="5354960" y="3821549"/>
            <a:ext cx="1654672" cy="1358312"/>
          </a:xfrm>
          <a:prstGeom prst="rect">
            <a:avLst/>
          </a:prstGeom>
        </p:spPr>
      </p:pic>
      <p:sp>
        <p:nvSpPr>
          <p:cNvPr id="20" name="TextBox 19">
            <a:hlinkClick r:id="rId8" action="ppaction://hlinkpres?slideindex=1&amp;slidetitle="/>
            <a:extLst>
              <a:ext uri="{FF2B5EF4-FFF2-40B4-BE49-F238E27FC236}">
                <a16:creationId xmlns:a16="http://schemas.microsoft.com/office/drawing/2014/main" id="{C442B66C-9091-08E7-B947-9D3216754E40}"/>
              </a:ext>
            </a:extLst>
          </p:cNvPr>
          <p:cNvSpPr txBox="1"/>
          <p:nvPr/>
        </p:nvSpPr>
        <p:spPr>
          <a:xfrm>
            <a:off x="5346376" y="4103186"/>
            <a:ext cx="1907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</a:t>
            </a:r>
            <a:endParaRPr lang="en-US" altLang="ko-KR" sz="2200" b="1" dirty="0">
              <a:solidFill>
                <a:srgbClr val="3AA3C4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보기</a:t>
            </a:r>
          </a:p>
        </p:txBody>
      </p:sp>
    </p:spTree>
    <p:extLst>
      <p:ext uri="{BB962C8B-B14F-4D97-AF65-F5344CB8AC3E}">
        <p14:creationId xmlns:p14="http://schemas.microsoft.com/office/powerpoint/2010/main" val="281005033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EF72C-E253-85C5-8BA3-E741729045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65571475-A575-1AA3-52F5-1710A6AF9536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0CC1528D-6108-401D-A6DC-7A6D689E126E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D5E991-7DDA-A0FD-3213-DB6944A12FA0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275568-6DF4-B5FE-4B56-C38A7F18C460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2D9A3D0C-1E54-8494-DC9E-A7F8AB135C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9583BF9-F0BE-F0D6-267D-14C26DF44D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87343FE-7D72-7FEC-7502-08A443F895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0C9357-AEAD-3565-1AE1-21682D9AAB01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시제품 제작</a:t>
            </a: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C03AD4FD-BFFC-30A9-8075-AD8C8A3E7634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08860F-82C6-A690-584B-C9D69827BE4E}"/>
              </a:ext>
            </a:extLst>
          </p:cNvPr>
          <p:cNvSpPr txBox="1"/>
          <p:nvPr/>
        </p:nvSpPr>
        <p:spPr>
          <a:xfrm>
            <a:off x="1003782" y="1700808"/>
            <a:ext cx="7744682" cy="56321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 제작</a:t>
            </a: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2E2C1BFA-9E60-3AEE-58BD-E80F39109C99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D726C4-1A78-9ED1-3683-8FEB9F891A83}"/>
              </a:ext>
            </a:extLst>
          </p:cNvPr>
          <p:cNvSpPr txBox="1"/>
          <p:nvPr/>
        </p:nvSpPr>
        <p:spPr>
          <a:xfrm>
            <a:off x="659466" y="2286849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1) </a:t>
            </a: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사용 부품</a:t>
            </a:r>
          </a:p>
        </p:txBody>
      </p:sp>
      <p:sp>
        <p:nvSpPr>
          <p:cNvPr id="13" name="말풍선: 타원형 12">
            <a:extLst>
              <a:ext uri="{FF2B5EF4-FFF2-40B4-BE49-F238E27FC236}">
                <a16:creationId xmlns:a16="http://schemas.microsoft.com/office/drawing/2014/main" id="{EE7DD101-E594-A23D-8A96-79A00FF6E5AF}"/>
              </a:ext>
            </a:extLst>
          </p:cNvPr>
          <p:cNvSpPr/>
          <p:nvPr/>
        </p:nvSpPr>
        <p:spPr bwMode="auto">
          <a:xfrm flipH="1">
            <a:off x="2507711" y="3179796"/>
            <a:ext cx="1484362" cy="1483124"/>
          </a:xfrm>
          <a:prstGeom prst="wedgeEllipseCallout">
            <a:avLst>
              <a:gd name="adj1" fmla="val -56832"/>
              <a:gd name="adj2" fmla="val 34507"/>
            </a:avLst>
          </a:prstGeom>
          <a:solidFill>
            <a:srgbClr val="35485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6" name="TextBox 15">
            <a:hlinkClick r:id="rId6" action="ppaction://hlinkpres?slideindex=1&amp;slidetitle="/>
            <a:extLst>
              <a:ext uri="{FF2B5EF4-FFF2-40B4-BE49-F238E27FC236}">
                <a16:creationId xmlns:a16="http://schemas.microsoft.com/office/drawing/2014/main" id="{7B3509F2-1FB0-14D0-7A5F-417A8EAC6E65}"/>
              </a:ext>
            </a:extLst>
          </p:cNvPr>
          <p:cNvSpPr txBox="1"/>
          <p:nvPr/>
        </p:nvSpPr>
        <p:spPr>
          <a:xfrm>
            <a:off x="2101385" y="3533568"/>
            <a:ext cx="2350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>
                <a:solidFill>
                  <a:srgbClr val="FEE735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</a:t>
            </a:r>
            <a:endParaRPr lang="en-US" altLang="ko-KR" sz="2400" b="1" dirty="0">
              <a:solidFill>
                <a:srgbClr val="FEE735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sz="2400" b="1" dirty="0">
                <a:solidFill>
                  <a:srgbClr val="FEE735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보기</a:t>
            </a:r>
            <a:endParaRPr lang="ko-KR" altLang="en-US" sz="2800" b="1" dirty="0">
              <a:solidFill>
                <a:srgbClr val="FEE735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F54CA784-E16A-9EE0-86FD-172062F30E93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1" t="4589" r="17250" b="4761"/>
          <a:stretch/>
        </p:blipFill>
        <p:spPr>
          <a:xfrm>
            <a:off x="3707904" y="3286486"/>
            <a:ext cx="2592288" cy="3012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08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6324E6-AF94-988A-70EE-BABE21659E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5E58885F-6A63-E4E3-C61A-3803568411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1EDC62D-C7DE-0651-0EFC-4D057EDB47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6" name="그림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46BCE76-5C7C-F43F-1964-1405E49778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2CDF9AB4-392C-BA4F-EDAD-9A6E49A8BE62}"/>
              </a:ext>
            </a:extLst>
          </p:cNvPr>
          <p:cNvGrpSpPr/>
          <p:nvPr/>
        </p:nvGrpSpPr>
        <p:grpSpPr>
          <a:xfrm>
            <a:off x="361628" y="206022"/>
            <a:ext cx="1906116" cy="754162"/>
            <a:chOff x="526728" y="269522"/>
            <a:chExt cx="1906116" cy="754162"/>
          </a:xfrm>
        </p:grpSpPr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3520CE1E-D4A3-07D6-6871-B0845C24E61F}"/>
                </a:ext>
              </a:extLst>
            </p:cNvPr>
            <p:cNvSpPr/>
            <p:nvPr/>
          </p:nvSpPr>
          <p:spPr>
            <a:xfrm>
              <a:off x="526728" y="269522"/>
              <a:ext cx="1906116" cy="754162"/>
            </a:xfrm>
            <a:prstGeom prst="roundRect">
              <a:avLst/>
            </a:prstGeom>
            <a:solidFill>
              <a:srgbClr val="FEF248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A27DDF4-EFC3-5770-D802-4C979A27BB10}"/>
                </a:ext>
              </a:extLst>
            </p:cNvPr>
            <p:cNvSpPr txBox="1"/>
            <p:nvPr/>
          </p:nvSpPr>
          <p:spPr>
            <a:xfrm>
              <a:off x="526728" y="369604"/>
              <a:ext cx="19061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생각 열기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91C8CF4-08A3-4DFA-ECF0-67EEDF7116CE}"/>
              </a:ext>
            </a:extLst>
          </p:cNvPr>
          <p:cNvSpPr txBox="1"/>
          <p:nvPr/>
        </p:nvSpPr>
        <p:spPr>
          <a:xfrm>
            <a:off x="2301652" y="306104"/>
            <a:ext cx="671235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인간의 환경 속으로 들어온 로봇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24865FB5-279F-7EAF-E447-6C83594CB77F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FEF248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7EFADC9-8A9D-804A-BCC1-76D8742F7E68}"/>
              </a:ext>
            </a:extLst>
          </p:cNvPr>
          <p:cNvSpPr txBox="1"/>
          <p:nvPr/>
        </p:nvSpPr>
        <p:spPr>
          <a:xfrm>
            <a:off x="539552" y="1844824"/>
            <a:ext cx="3956910" cy="3974367"/>
          </a:xfrm>
          <a:prstGeom prst="roundRect">
            <a:avLst>
              <a:gd name="adj" fmla="val 4824"/>
            </a:avLst>
          </a:prstGeom>
          <a:solidFill>
            <a:srgbClr val="E6E6E6"/>
          </a:solidFill>
        </p:spPr>
        <p:txBody>
          <a:bodyPr wrap="square">
            <a:spAutoFit/>
          </a:bodyPr>
          <a:lstStyle/>
          <a:p>
            <a:pPr indent="176213" latinLnBrk="1">
              <a:lnSpc>
                <a:spcPct val="150000"/>
              </a:lnSpc>
            </a:pPr>
            <a:r>
              <a:rPr lang="ko-KR" altLang="en-US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이리저리 모양이 찌그러지면서도 로봇 몸체를 계단에 척척 올려낸다</a:t>
            </a:r>
            <a:r>
              <a:rPr lang="en-US" altLang="ko-KR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일반적인 로봇이 인식한 장애물을 피하는 것에 집중한다면</a:t>
            </a:r>
            <a:r>
              <a:rPr lang="en-US" altLang="ko-KR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 로봇은 장애물을 직접 극복하고자 한다</a:t>
            </a:r>
            <a:r>
              <a:rPr lang="en-US" altLang="ko-KR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3C913E2F-E176-C496-96E0-05F1803032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" t="21544"/>
          <a:stretch/>
        </p:blipFill>
        <p:spPr>
          <a:xfrm>
            <a:off x="4572000" y="1845196"/>
            <a:ext cx="4127118" cy="3105550"/>
          </a:xfrm>
          <a:prstGeom prst="roundRect">
            <a:avLst>
              <a:gd name="adj" fmla="val 4394"/>
            </a:avLst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0D64C8B8-D06C-F756-B80B-03E8C4DCC762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0961" y="1080791"/>
            <a:ext cx="8303585" cy="6789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28F8A93-E5E2-0F82-C864-EA5B3C7F0100}"/>
              </a:ext>
            </a:extLst>
          </p:cNvPr>
          <p:cNvSpPr txBox="1"/>
          <p:nvPr/>
        </p:nvSpPr>
        <p:spPr>
          <a:xfrm>
            <a:off x="1317105" y="1175650"/>
            <a:ext cx="6564511" cy="4924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60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“</a:t>
            </a:r>
            <a:r>
              <a:rPr lang="ko-KR" altLang="en-US" sz="26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찌그러진 바퀴</a:t>
            </a:r>
            <a:r>
              <a:rPr lang="ko-KR" altLang="en-US" sz="260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 바꾸는 </a:t>
            </a:r>
            <a:r>
              <a:rPr lang="ko-KR" altLang="en-US" sz="26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배달</a:t>
            </a:r>
            <a:r>
              <a:rPr lang="ko-KR" altLang="en-US" sz="260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”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97DCB2-A954-D414-5272-B0E87A958A33}"/>
              </a:ext>
            </a:extLst>
          </p:cNvPr>
          <p:cNvSpPr txBox="1"/>
          <p:nvPr/>
        </p:nvSpPr>
        <p:spPr>
          <a:xfrm>
            <a:off x="4588730" y="5016960"/>
            <a:ext cx="415348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latinLnBrk="1"/>
            <a:r>
              <a:rPr lang="ko-KR" altLang="en-US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 다리를 가진 기존의 보행형 로봇과는 다르게 특수 바퀴를 이용함으로써 구조가 간단하고 제작 가격을 낮출 수 있다</a:t>
            </a:r>
            <a:r>
              <a:rPr lang="en-US" altLang="ko-KR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8538031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A241CA-024E-5198-D286-80828EFD9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0CDC5ED-BD5C-85AA-92AE-E61E12E76ED4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B531F7F-CDA2-758F-28F4-86301422BC89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A804C7-8316-DE04-0675-EDD2DC6682B8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C073F3-CB5D-1242-4444-C9FE5756737F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16E8AE7B-E847-FBEC-F9A7-8588089842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FB6A2BC-87BE-0219-76CB-B11287C306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0BF726D-A2F2-36F0-F04F-EEF024FE54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1525E41-108A-5EDB-EAD4-1B8B80DFC549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시제품 제작</a:t>
            </a: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171D786A-E14E-5A62-7403-54F3D8892112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7EBE01-60DD-4117-6529-EBB8F826ECDF}"/>
              </a:ext>
            </a:extLst>
          </p:cNvPr>
          <p:cNvSpPr txBox="1"/>
          <p:nvPr/>
        </p:nvSpPr>
        <p:spPr>
          <a:xfrm>
            <a:off x="1003782" y="1700808"/>
            <a:ext cx="7744682" cy="56321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 제작</a:t>
            </a: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B6A13B29-80F0-3BDC-72A2-04F5E9159C76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616CE0-1A47-3781-D0FF-42A35AE3311A}"/>
              </a:ext>
            </a:extLst>
          </p:cNvPr>
          <p:cNvSpPr txBox="1"/>
          <p:nvPr/>
        </p:nvSpPr>
        <p:spPr>
          <a:xfrm>
            <a:off x="659466" y="2286849"/>
            <a:ext cx="8242672" cy="56321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2) </a:t>
            </a:r>
            <a:r>
              <a:rPr lang="ko-KR" altLang="en-US" sz="2700" b="1" spc="-150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마이크로컨트롤러와</a:t>
            </a:r>
            <a:r>
              <a:rPr lang="ko-KR" altLang="en-US" sz="27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센서 및 </a:t>
            </a:r>
            <a:r>
              <a:rPr lang="ko-KR" altLang="en-US" sz="2700" b="1" spc="-150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서보</a:t>
            </a:r>
            <a:r>
              <a:rPr lang="ko-KR" altLang="en-US" sz="27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모터 연결 개념도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EBB91940-F1A1-85BB-2AC0-26B919CFFE7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016" t="20116" r="44206" b="15957"/>
          <a:stretch/>
        </p:blipFill>
        <p:spPr>
          <a:xfrm>
            <a:off x="3059832" y="3469578"/>
            <a:ext cx="1810271" cy="2584392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460DA134-B065-D77F-BB1C-BD430C2DB7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445630">
            <a:off x="4848406" y="3471493"/>
            <a:ext cx="1654672" cy="1358312"/>
          </a:xfrm>
          <a:prstGeom prst="rect">
            <a:avLst/>
          </a:prstGeom>
        </p:spPr>
      </p:pic>
      <p:sp>
        <p:nvSpPr>
          <p:cNvPr id="19" name="TextBox 18">
            <a:hlinkClick r:id="rId8" action="ppaction://hlinkpres?slideindex=1&amp;slidetitle="/>
            <a:extLst>
              <a:ext uri="{FF2B5EF4-FFF2-40B4-BE49-F238E27FC236}">
                <a16:creationId xmlns:a16="http://schemas.microsoft.com/office/drawing/2014/main" id="{E93E8E09-E4D6-B4B4-6F19-D89976DD0394}"/>
              </a:ext>
            </a:extLst>
          </p:cNvPr>
          <p:cNvSpPr txBox="1"/>
          <p:nvPr/>
        </p:nvSpPr>
        <p:spPr>
          <a:xfrm>
            <a:off x="5220072" y="3753130"/>
            <a:ext cx="11472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</a:t>
            </a:r>
            <a:endParaRPr lang="en-US" altLang="ko-KR" sz="2200" b="1" dirty="0">
              <a:solidFill>
                <a:srgbClr val="3AA3C4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보기</a:t>
            </a:r>
          </a:p>
        </p:txBody>
      </p:sp>
    </p:spTree>
    <p:extLst>
      <p:ext uri="{BB962C8B-B14F-4D97-AF65-F5344CB8AC3E}">
        <p14:creationId xmlns:p14="http://schemas.microsoft.com/office/powerpoint/2010/main" val="76862406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D607B-98C3-1870-1971-BAD5490C7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01E05FF1-E98F-2352-B84B-E97F96A3C0A7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40A92968-2817-1BA3-AD6F-500BDEAB4C1B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8DFB96-1273-642E-FDFF-F312F81E25DF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BAEFE4-0CD9-54CB-31E6-432CDE430791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E7E6F4D5-98E1-7DD3-7973-0849CDC6C4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D70339C-A29E-99DA-1E20-31226B5485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24842B2-176A-275D-8607-28C46733A3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C5DBE85-A8F0-4C32-6AF8-3F323921A168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시제품 제작</a:t>
            </a: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4818DF50-AE85-BF73-A7F0-E235CAD68AB0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D34141-9997-418B-C593-DA52D3656E07}"/>
              </a:ext>
            </a:extLst>
          </p:cNvPr>
          <p:cNvSpPr txBox="1"/>
          <p:nvPr/>
        </p:nvSpPr>
        <p:spPr>
          <a:xfrm>
            <a:off x="1003782" y="1700808"/>
            <a:ext cx="7744682" cy="56321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 제작</a:t>
            </a: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B760DFB2-ACC5-3649-DEC1-C472118800A3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08254B-1E0C-281C-697A-662A283538B0}"/>
              </a:ext>
            </a:extLst>
          </p:cNvPr>
          <p:cNvSpPr txBox="1"/>
          <p:nvPr/>
        </p:nvSpPr>
        <p:spPr>
          <a:xfrm>
            <a:off x="659466" y="2286849"/>
            <a:ext cx="8242672" cy="56321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3) </a:t>
            </a: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각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부품의 조립 및 배치를 완료한 모습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9D218A45-A347-4AB7-EB3B-B2594C29534F}"/>
              </a:ext>
            </a:extLst>
          </p:cNvPr>
          <p:cNvSpPr/>
          <p:nvPr/>
        </p:nvSpPr>
        <p:spPr>
          <a:xfrm>
            <a:off x="854280" y="2959894"/>
            <a:ext cx="8110208" cy="3126870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E9730FE-B3CB-8902-C97F-BB056B856C1E}"/>
              </a:ext>
            </a:extLst>
          </p:cNvPr>
          <p:cNvSpPr txBox="1"/>
          <p:nvPr/>
        </p:nvSpPr>
        <p:spPr>
          <a:xfrm>
            <a:off x="920682" y="3063504"/>
            <a:ext cx="7971797" cy="2814483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정확한 움직임을 위해서는 부품 간의 견고한 결합이 중요함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움직임에 관여하는 부분을 제외한 나머지 부품은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핫멜트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건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글루건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등을 활용하여 단단하게 고정함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6679858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92B373-2335-7CA6-6FBE-C04DDF219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66C56BC7-7413-B7BC-2AF0-C77AC1B9CB4A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E770221-B42F-EDB4-37FE-B7EEB3435515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B3905E-62DE-DDEB-68AF-CD33782AAA55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AB6C67-785B-A602-492D-C7B00905FC0E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2ED2227A-AAE5-605C-0931-1E0C0EC436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C07C2FB-B890-0B0D-F6AD-92FE4332AA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BE9ADD4-3505-F6DF-5196-0F9348D5AF3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C648CF0-AE1E-4F99-A562-EA0C421CA947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시제품 제작</a:t>
            </a: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1D944B70-B4D0-6509-C56E-5CC72CC5777A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4FC9F2-B81C-FA26-34CC-F25F54D87B40}"/>
              </a:ext>
            </a:extLst>
          </p:cNvPr>
          <p:cNvSpPr txBox="1"/>
          <p:nvPr/>
        </p:nvSpPr>
        <p:spPr>
          <a:xfrm>
            <a:off x="1003782" y="1700808"/>
            <a:ext cx="7744682" cy="56321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하드웨어 제작</a:t>
            </a: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1EE049FA-8BD7-74E9-3365-5D4E31543BEB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31C41F-5CC2-C70E-3585-DCEB41A7EEE5}"/>
              </a:ext>
            </a:extLst>
          </p:cNvPr>
          <p:cNvSpPr txBox="1"/>
          <p:nvPr/>
        </p:nvSpPr>
        <p:spPr>
          <a:xfrm>
            <a:off x="659466" y="2286849"/>
            <a:ext cx="8242672" cy="56321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3) </a:t>
            </a: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각</a:t>
            </a: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부품의 조립 및 배치를 완료한 모습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7C1DDF4-A62E-F869-B6B6-9233B663A0A6}"/>
              </a:ext>
            </a:extLst>
          </p:cNvPr>
          <p:cNvSpPr txBox="1"/>
          <p:nvPr/>
        </p:nvSpPr>
        <p:spPr>
          <a:xfrm>
            <a:off x="251520" y="5473187"/>
            <a:ext cx="3205573" cy="1021556"/>
          </a:xfrm>
          <a:prstGeom prst="roundRect">
            <a:avLst>
              <a:gd name="adj" fmla="val 10338"/>
            </a:avLst>
          </a:prstGeom>
          <a:noFill/>
          <a:ln w="19050">
            <a:solidFill>
              <a:srgbClr val="37C0D3"/>
            </a:solidFill>
          </a:ln>
        </p:spPr>
        <p:txBody>
          <a:bodyPr wrap="square">
            <a:spAutoFit/>
          </a:bodyPr>
          <a:lstStyle/>
          <a:p>
            <a:pPr latinLnBrk="1"/>
            <a:r>
              <a:rPr lang="ko-KR" altLang="en-US" b="0" i="0" u="none" strike="noStrike" baseline="0" dirty="0" err="1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전원부</a:t>
            </a:r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(5V)</a:t>
            </a:r>
            <a:r>
              <a:rPr lang="ko-KR" altLang="en-US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와 접지</a:t>
            </a:r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(GND) </a:t>
            </a:r>
            <a:r>
              <a:rPr lang="ko-KR" altLang="en-US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연결을 편리하게 하기 위해 작은 </a:t>
            </a:r>
            <a:r>
              <a:rPr lang="ko-KR" altLang="en-US" b="0" i="0" u="none" strike="noStrike" baseline="0" dirty="0" err="1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브레드</a:t>
            </a:r>
            <a:r>
              <a:rPr lang="ko-KR" altLang="en-US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보드를 이용한다</a:t>
            </a:r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515737D-CBD4-613A-225D-FA0539DC694B}"/>
              </a:ext>
            </a:extLst>
          </p:cNvPr>
          <p:cNvSpPr txBox="1"/>
          <p:nvPr/>
        </p:nvSpPr>
        <p:spPr>
          <a:xfrm>
            <a:off x="3550415" y="5473187"/>
            <a:ext cx="2632223" cy="1021556"/>
          </a:xfrm>
          <a:prstGeom prst="roundRect">
            <a:avLst>
              <a:gd name="adj" fmla="val 6721"/>
            </a:avLst>
          </a:prstGeom>
          <a:noFill/>
          <a:ln w="19050">
            <a:solidFill>
              <a:srgbClr val="37C0D3"/>
            </a:solidFill>
          </a:ln>
        </p:spPr>
        <p:txBody>
          <a:bodyPr wrap="square">
            <a:spAutoFit/>
          </a:bodyPr>
          <a:lstStyle/>
          <a:p>
            <a:pPr latinLnBrk="1"/>
            <a:r>
              <a:rPr lang="ko-KR" altLang="en-US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빨래 집게를 적당히 벌리면 몸체의 기울임 정도를 바꿀 수 있다</a:t>
            </a:r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326CC70-734F-1F30-8A0B-B1CF7176DF21}"/>
              </a:ext>
            </a:extLst>
          </p:cNvPr>
          <p:cNvSpPr txBox="1"/>
          <p:nvPr/>
        </p:nvSpPr>
        <p:spPr>
          <a:xfrm>
            <a:off x="6301916" y="5473187"/>
            <a:ext cx="2734581" cy="1021556"/>
          </a:xfrm>
          <a:prstGeom prst="roundRect">
            <a:avLst>
              <a:gd name="adj" fmla="val 9434"/>
            </a:avLst>
          </a:prstGeom>
          <a:noFill/>
          <a:ln w="19050">
            <a:solidFill>
              <a:srgbClr val="37C0D3"/>
            </a:solidFill>
          </a:ln>
        </p:spPr>
        <p:txBody>
          <a:bodyPr wrap="square">
            <a:spAutoFit/>
          </a:bodyPr>
          <a:lstStyle/>
          <a:p>
            <a:pPr latinLnBrk="1"/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PIR </a:t>
            </a:r>
            <a:r>
              <a:rPr lang="ko-KR" altLang="en-US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센서의 위치를 집게 앞쪽에 설치하여 물체의 이동을 감지한다</a:t>
            </a:r>
            <a:r>
              <a:rPr lang="en-US" altLang="ko-KR" b="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328D9B50-A736-5963-0159-343FCFAD8F2D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4876" y="2925989"/>
            <a:ext cx="5796136" cy="2547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45673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0AD0B-7A49-6776-3808-85F339A54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E89C5C1-5112-7B6D-FE2B-76FC5E5BC116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0BD1A351-D771-5F83-C6AB-3FB11EAD2399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2A4429-D855-0E35-49AB-250D6E2BF7CC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3AD723-4B92-7646-9456-F7110BA535E3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0E499D8D-C92A-CD0E-2DCF-28A4980AF7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65B1D65-8C04-1E4E-6558-201E93FCA8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0468E44-10CE-5E69-6F08-1757644B50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61BCC78-E914-948B-2398-9F7EBC204C72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시제품 제작</a:t>
            </a: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81B1B26F-473B-464C-F811-3F44056170C5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62F6E3-E0DF-2AF8-EB31-A21159554344}"/>
              </a:ext>
            </a:extLst>
          </p:cNvPr>
          <p:cNvSpPr txBox="1"/>
          <p:nvPr/>
        </p:nvSpPr>
        <p:spPr>
          <a:xfrm>
            <a:off x="1003782" y="1700808"/>
            <a:ext cx="7744682" cy="56321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제어 소프트웨어 제작</a:t>
            </a: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4FCA6009-51AA-FC5D-5AC3-3495C748EF9B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831D91-E068-BE19-B5FA-5F15B5B29659}"/>
              </a:ext>
            </a:extLst>
          </p:cNvPr>
          <p:cNvSpPr txBox="1"/>
          <p:nvPr/>
        </p:nvSpPr>
        <p:spPr>
          <a:xfrm>
            <a:off x="659466" y="2286849"/>
            <a:ext cx="8242672" cy="56321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1) </a:t>
            </a: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제어 명령 작성 프로그램 사용하기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8516417F-5383-C3F1-1291-482F77D0E800}"/>
              </a:ext>
            </a:extLst>
          </p:cNvPr>
          <p:cNvSpPr/>
          <p:nvPr/>
        </p:nvSpPr>
        <p:spPr>
          <a:xfrm>
            <a:off x="854280" y="2959894"/>
            <a:ext cx="8110208" cy="2701997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4EE9085-4285-B94C-3E35-F8731711B4A9}"/>
              </a:ext>
            </a:extLst>
          </p:cNvPr>
          <p:cNvSpPr txBox="1"/>
          <p:nvPr/>
        </p:nvSpPr>
        <p:spPr>
          <a:xfrm>
            <a:off x="920682" y="3063504"/>
            <a:ext cx="7971797" cy="2379836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아두이노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통합 개발 환경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(Arduino IDE)’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을 활용하기 위해서는 ‘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아두이노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소프트웨어’로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검색하여 소프트웨어를 찾아 자신의 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PC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 설치하거나 웹용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아두이노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통합 개발 환경 이용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1191508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136F3F-D2A2-DC9E-ABEA-30F7151905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1BE2814A-7B26-6D42-0D96-9B238CD508EC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6102DCC-64D8-4FDE-2A8E-E775485F2433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5400F3-6A6D-4B60-321D-589CC7E3E3FD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887CD5-67C7-9F0A-93D4-40C0A7C7B59F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E7E905C8-53E6-C739-5132-8E35172E74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1301CF3-C51B-E8E6-BB8C-777553335F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E9B51EB-5FA5-D2BE-7607-A9B7402815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1062A77-43DC-73AA-BE1C-835C519DACD2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시제품 제작</a:t>
            </a: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79A84BAB-B104-43D3-A48C-4F2244A8A2BB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CD7A6C-A312-4698-0AEA-BDE8FC59ABA5}"/>
              </a:ext>
            </a:extLst>
          </p:cNvPr>
          <p:cNvSpPr txBox="1"/>
          <p:nvPr/>
        </p:nvSpPr>
        <p:spPr>
          <a:xfrm>
            <a:off x="1003782" y="1700808"/>
            <a:ext cx="7744682" cy="56321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제어 소프트웨어 제작</a:t>
            </a: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D53EEB94-5624-14E6-1C4E-1F4B0AB06F14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39ECCE1-B7DA-54E6-D837-0A3E978F8015}"/>
              </a:ext>
            </a:extLst>
          </p:cNvPr>
          <p:cNvSpPr txBox="1"/>
          <p:nvPr/>
        </p:nvSpPr>
        <p:spPr>
          <a:xfrm>
            <a:off x="659466" y="2286849"/>
            <a:ext cx="8242672" cy="56321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1) </a:t>
            </a: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제어 명령 작성 프로그램 사용하기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703AF13D-82DA-91E1-4D21-35B3AA81C6E3}"/>
              </a:ext>
            </a:extLst>
          </p:cNvPr>
          <p:cNvSpPr/>
          <p:nvPr/>
        </p:nvSpPr>
        <p:spPr>
          <a:xfrm>
            <a:off x="854280" y="2959894"/>
            <a:ext cx="8110208" cy="1298070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30BD42C-AE26-C57A-4098-DC98769CD887}"/>
              </a:ext>
            </a:extLst>
          </p:cNvPr>
          <p:cNvSpPr txBox="1"/>
          <p:nvPr/>
        </p:nvSpPr>
        <p:spPr>
          <a:xfrm>
            <a:off x="920682" y="3063504"/>
            <a:ext cx="7971797" cy="104321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38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제어를 위해서는 웹용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아두이노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통합 개발 환경을 이용하는 것이 편리함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말풍선: 타원형 14">
            <a:extLst>
              <a:ext uri="{FF2B5EF4-FFF2-40B4-BE49-F238E27FC236}">
                <a16:creationId xmlns:a16="http://schemas.microsoft.com/office/drawing/2014/main" id="{F42A5FC8-E867-491F-C609-CB3E486EC840}"/>
              </a:ext>
            </a:extLst>
          </p:cNvPr>
          <p:cNvSpPr/>
          <p:nvPr/>
        </p:nvSpPr>
        <p:spPr bwMode="auto">
          <a:xfrm flipH="1">
            <a:off x="3562004" y="4361574"/>
            <a:ext cx="2804449" cy="1835520"/>
          </a:xfrm>
          <a:prstGeom prst="wedgeEllipseCallout">
            <a:avLst>
              <a:gd name="adj1" fmla="val -59796"/>
              <a:gd name="adj2" fmla="val -4240"/>
            </a:avLst>
          </a:prstGeom>
          <a:solidFill>
            <a:srgbClr val="35485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7" name="TextBox 16">
            <a:hlinkClick r:id="rId6" action="ppaction://hlinkpres?slideindex=1&amp;slidetitle="/>
            <a:extLst>
              <a:ext uri="{FF2B5EF4-FFF2-40B4-BE49-F238E27FC236}">
                <a16:creationId xmlns:a16="http://schemas.microsoft.com/office/drawing/2014/main" id="{D4C15DB1-F2BD-3E20-4B1F-04FD93A2FCB9}"/>
              </a:ext>
            </a:extLst>
          </p:cNvPr>
          <p:cNvSpPr txBox="1"/>
          <p:nvPr/>
        </p:nvSpPr>
        <p:spPr>
          <a:xfrm>
            <a:off x="3770486" y="4612121"/>
            <a:ext cx="2350541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b="1" dirty="0">
                <a:solidFill>
                  <a:srgbClr val="FEE735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웹용 </a:t>
            </a:r>
            <a:r>
              <a:rPr lang="ko-KR" altLang="en-US" sz="2200" b="1" dirty="0" err="1">
                <a:solidFill>
                  <a:srgbClr val="FEE735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아두이노</a:t>
            </a:r>
            <a:r>
              <a:rPr lang="ko-KR" altLang="en-US" sz="2200" b="1" dirty="0">
                <a:solidFill>
                  <a:srgbClr val="FEE735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 통합 개발 환경 이용 방법 </a:t>
            </a:r>
            <a:endParaRPr lang="en-US" altLang="ko-KR" sz="2200" b="1" dirty="0">
              <a:solidFill>
                <a:srgbClr val="FEE735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sz="2000" b="1" dirty="0">
                <a:solidFill>
                  <a:schemeClr val="bg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 보기</a:t>
            </a:r>
            <a:endParaRPr lang="ko-KR" altLang="en-US" sz="2400" b="1" dirty="0">
              <a:solidFill>
                <a:schemeClr val="bg1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E9BEE230-E745-4674-4333-5019577F9E47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1" t="4589" r="17250" b="4761"/>
          <a:stretch/>
        </p:blipFill>
        <p:spPr>
          <a:xfrm>
            <a:off x="6329509" y="4393830"/>
            <a:ext cx="1913165" cy="2223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0155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23899E-F885-D0A2-BBF5-AF75C2889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7F50E9F3-0FB6-995E-210B-3506F2B8EA7F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7DD91054-0EA8-AFB6-9005-0BE8558A6532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A61864-82CF-49C2-F413-58DA379A882F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D9698B-C0E6-56D5-C4B3-09F3899E2321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EA46AF02-BC48-4B5C-9497-FF747249FF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EE6082C-4DF9-4D78-FCE7-924CB94C9A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5769336-2EEB-2EA0-C0C4-4578C03B3B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DFDEBF6-D018-D1B3-0CF0-C41CC8140528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시제품 제작</a:t>
            </a: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BA71E98C-F87E-9900-DB1A-A48891509664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A2DC21-A378-A302-2EC9-C351176F0B95}"/>
              </a:ext>
            </a:extLst>
          </p:cNvPr>
          <p:cNvSpPr txBox="1"/>
          <p:nvPr/>
        </p:nvSpPr>
        <p:spPr>
          <a:xfrm>
            <a:off x="1003782" y="1700808"/>
            <a:ext cx="7744682" cy="56321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제어 소프트웨어 제작</a:t>
            </a: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B4075BED-C1F7-8515-8413-7C5066992C2E}"/>
              </a:ext>
            </a:extLst>
          </p:cNvPr>
          <p:cNvSpPr/>
          <p:nvPr/>
        </p:nvSpPr>
        <p:spPr>
          <a:xfrm>
            <a:off x="683569" y="1814188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65712C-BE1B-15A8-A428-2F54E79D5DC5}"/>
              </a:ext>
            </a:extLst>
          </p:cNvPr>
          <p:cNvSpPr txBox="1"/>
          <p:nvPr/>
        </p:nvSpPr>
        <p:spPr>
          <a:xfrm>
            <a:off x="659466" y="2286849"/>
            <a:ext cx="8242672" cy="56321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en-US" altLang="ko-KR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2) </a:t>
            </a: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제어 명령 작성하기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82F5E199-1D08-00F0-0C2D-8521667B6012}"/>
              </a:ext>
            </a:extLst>
          </p:cNvPr>
          <p:cNvSpPr/>
          <p:nvPr/>
        </p:nvSpPr>
        <p:spPr>
          <a:xfrm>
            <a:off x="854280" y="2959894"/>
            <a:ext cx="8110208" cy="1288833"/>
          </a:xfrm>
          <a:prstGeom prst="roundRect">
            <a:avLst>
              <a:gd name="adj" fmla="val 3843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2378CF-7D40-EE5A-EE52-8BE224B7BC72}"/>
              </a:ext>
            </a:extLst>
          </p:cNvPr>
          <p:cNvSpPr txBox="1"/>
          <p:nvPr/>
        </p:nvSpPr>
        <p:spPr>
          <a:xfrm>
            <a:off x="920683" y="3063504"/>
            <a:ext cx="6531638" cy="108896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웹용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아두이노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통합 개발 환경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(Arduino IDE)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에서 제어 코드 작성하기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DFCDA195-EF71-58A7-6CC4-2BF5E269059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016" t="20116" r="44206" b="15957"/>
          <a:stretch/>
        </p:blipFill>
        <p:spPr>
          <a:xfrm>
            <a:off x="5802328" y="4469435"/>
            <a:ext cx="1616155" cy="2307267"/>
          </a:xfrm>
          <a:prstGeom prst="rect">
            <a:avLst/>
          </a:prstGeom>
        </p:spPr>
      </p:pic>
      <p:sp>
        <p:nvSpPr>
          <p:cNvPr id="19" name="말풍선: 타원형 18">
            <a:extLst>
              <a:ext uri="{FF2B5EF4-FFF2-40B4-BE49-F238E27FC236}">
                <a16:creationId xmlns:a16="http://schemas.microsoft.com/office/drawing/2014/main" id="{1AC23B02-5CAB-C776-27F4-D7396353E15C}"/>
              </a:ext>
            </a:extLst>
          </p:cNvPr>
          <p:cNvSpPr/>
          <p:nvPr/>
        </p:nvSpPr>
        <p:spPr bwMode="auto">
          <a:xfrm>
            <a:off x="7397236" y="3189263"/>
            <a:ext cx="1617530" cy="1558332"/>
          </a:xfrm>
          <a:prstGeom prst="wedgeEllipseCallout">
            <a:avLst>
              <a:gd name="adj1" fmla="val -46869"/>
              <a:gd name="adj2" fmla="val 52088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TextBox 17">
            <a:hlinkClick r:id="rId7" action="ppaction://hlinkpres?slideindex=1&amp;slidetitle="/>
            <a:extLst>
              <a:ext uri="{FF2B5EF4-FFF2-40B4-BE49-F238E27FC236}">
                <a16:creationId xmlns:a16="http://schemas.microsoft.com/office/drawing/2014/main" id="{514F026E-B09E-BABE-B64B-3B59DE80CE0D}"/>
              </a:ext>
            </a:extLst>
          </p:cNvPr>
          <p:cNvSpPr txBox="1"/>
          <p:nvPr/>
        </p:nvSpPr>
        <p:spPr>
          <a:xfrm>
            <a:off x="7461891" y="3483158"/>
            <a:ext cx="1477662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코드 작성</a:t>
            </a:r>
            <a:endParaRPr lang="en-US" altLang="ko-KR" sz="2200" b="1" dirty="0">
              <a:solidFill>
                <a:srgbClr val="3AA3C4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sz="2000" b="1" dirty="0">
                <a:solidFill>
                  <a:srgbClr val="2D2B2A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</a:t>
            </a:r>
            <a:endParaRPr lang="en-US" altLang="ko-KR" sz="2000" b="1" dirty="0">
              <a:solidFill>
                <a:srgbClr val="2D2B2A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sz="2000" b="1" dirty="0">
                <a:solidFill>
                  <a:srgbClr val="2D2B2A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보기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2262A0B-3D59-E4E8-65A5-592CF95A1C57}"/>
              </a:ext>
            </a:extLst>
          </p:cNvPr>
          <p:cNvSpPr txBox="1"/>
          <p:nvPr/>
        </p:nvSpPr>
        <p:spPr>
          <a:xfrm>
            <a:off x="1003782" y="4740403"/>
            <a:ext cx="2640112" cy="56321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7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동작 확인하기</a:t>
            </a:r>
          </a:p>
        </p:txBody>
      </p:sp>
      <p:sp>
        <p:nvSpPr>
          <p:cNvPr id="23" name="Google Shape;11;p2">
            <a:extLst>
              <a:ext uri="{FF2B5EF4-FFF2-40B4-BE49-F238E27FC236}">
                <a16:creationId xmlns:a16="http://schemas.microsoft.com/office/drawing/2014/main" id="{94AF73E9-0CD6-9A79-038A-D67CC1D4B137}"/>
              </a:ext>
            </a:extLst>
          </p:cNvPr>
          <p:cNvSpPr/>
          <p:nvPr/>
        </p:nvSpPr>
        <p:spPr>
          <a:xfrm>
            <a:off x="683569" y="4853783"/>
            <a:ext cx="357801" cy="35780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말풍선: 타원형 23">
            <a:extLst>
              <a:ext uri="{FF2B5EF4-FFF2-40B4-BE49-F238E27FC236}">
                <a16:creationId xmlns:a16="http://schemas.microsoft.com/office/drawing/2014/main" id="{7052486F-35DC-5E29-A29C-FB83E66C18CD}"/>
              </a:ext>
            </a:extLst>
          </p:cNvPr>
          <p:cNvSpPr/>
          <p:nvPr/>
        </p:nvSpPr>
        <p:spPr bwMode="auto">
          <a:xfrm>
            <a:off x="3719107" y="4518122"/>
            <a:ext cx="1617530" cy="1558332"/>
          </a:xfrm>
          <a:prstGeom prst="wedgeEllipseCallout">
            <a:avLst>
              <a:gd name="adj1" fmla="val 85035"/>
              <a:gd name="adj2" fmla="val -1255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TextBox 24">
            <a:hlinkClick r:id="rId8" action="ppaction://hlinkpres?slideindex=1&amp;slidetitle="/>
            <a:extLst>
              <a:ext uri="{FF2B5EF4-FFF2-40B4-BE49-F238E27FC236}">
                <a16:creationId xmlns:a16="http://schemas.microsoft.com/office/drawing/2014/main" id="{F80C935E-7D36-D724-F57B-6F0BF70101AA}"/>
              </a:ext>
            </a:extLst>
          </p:cNvPr>
          <p:cNvSpPr txBox="1"/>
          <p:nvPr/>
        </p:nvSpPr>
        <p:spPr>
          <a:xfrm>
            <a:off x="3783762" y="4812017"/>
            <a:ext cx="1477662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동작 확인</a:t>
            </a:r>
            <a:endParaRPr lang="en-US" altLang="ko-KR" sz="2200" b="1" dirty="0">
              <a:solidFill>
                <a:srgbClr val="3AA3C4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sz="2000" b="1" dirty="0">
                <a:solidFill>
                  <a:srgbClr val="2D2B2A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</a:t>
            </a:r>
            <a:endParaRPr lang="en-US" altLang="ko-KR" sz="2000" b="1" dirty="0">
              <a:solidFill>
                <a:srgbClr val="2D2B2A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sz="2000" b="1" dirty="0">
                <a:solidFill>
                  <a:srgbClr val="2D2B2A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보기</a:t>
            </a:r>
          </a:p>
        </p:txBody>
      </p:sp>
    </p:spTree>
    <p:extLst>
      <p:ext uri="{BB962C8B-B14F-4D97-AF65-F5344CB8AC3E}">
        <p14:creationId xmlns:p14="http://schemas.microsoft.com/office/powerpoint/2010/main" val="197417942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3E7123-ED90-2621-F13F-167ED629D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105CC2A1-6F06-C14C-7205-336F403637C7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1C48181C-4EB1-F71C-5CF5-16D10AFE39F9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16158D-8F6D-7808-3B77-B0D543A41B37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간단한 로봇 제작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팔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276F7B-0DD6-3156-F7AD-11E6BC69F43B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FBFA17EA-241C-BCB4-220C-C4B1375FC8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424CA20-6FC5-C433-9ABE-849B6F2FF4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02E3BB3-3DB0-2850-B5D7-222B14A2D7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1E6F523-0B85-1842-1F11-A40DF2314147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평가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및 개선</a:t>
            </a: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A977FDA2-3765-F6BB-D323-82E85D7A7711}"/>
              </a:ext>
            </a:extLst>
          </p:cNvPr>
          <p:cNvSpPr/>
          <p:nvPr/>
        </p:nvSpPr>
        <p:spPr>
          <a:xfrm>
            <a:off x="424978" y="121462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E81C94EF-80FC-62A8-4ADE-DA0D7BD311D3}"/>
              </a:ext>
            </a:extLst>
          </p:cNvPr>
          <p:cNvSpPr/>
          <p:nvPr/>
        </p:nvSpPr>
        <p:spPr>
          <a:xfrm>
            <a:off x="854280" y="1790472"/>
            <a:ext cx="8110208" cy="2670692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BFEC89B-C4E1-DD7E-E944-BF0D12828617}"/>
              </a:ext>
            </a:extLst>
          </p:cNvPr>
          <p:cNvSpPr txBox="1"/>
          <p:nvPr/>
        </p:nvSpPr>
        <p:spPr>
          <a:xfrm>
            <a:off x="920682" y="1894081"/>
            <a:ext cx="7899789" cy="2379836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문제 확인 단계에서 설정한 목표를 이루었는지 알아보는 단계로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완성한 제품에 대한 다양한 테스트를 비롯하여 제작 과정도 함께 평가하고 개선 사항을 이끌어낸 후 적절한 피드백을 실시함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1" name="말풍선: 타원형 20">
            <a:extLst>
              <a:ext uri="{FF2B5EF4-FFF2-40B4-BE49-F238E27FC236}">
                <a16:creationId xmlns:a16="http://schemas.microsoft.com/office/drawing/2014/main" id="{DA355343-DCB6-4E6B-FA9A-B459B8362CD9}"/>
              </a:ext>
            </a:extLst>
          </p:cNvPr>
          <p:cNvSpPr/>
          <p:nvPr/>
        </p:nvSpPr>
        <p:spPr bwMode="auto">
          <a:xfrm flipH="1">
            <a:off x="5218544" y="4553528"/>
            <a:ext cx="1639521" cy="1615758"/>
          </a:xfrm>
          <a:prstGeom prst="wedgeEllipseCallout">
            <a:avLst>
              <a:gd name="adj1" fmla="val -68032"/>
              <a:gd name="adj2" fmla="val -5973"/>
            </a:avLst>
          </a:prstGeom>
          <a:solidFill>
            <a:srgbClr val="35485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2" name="TextBox 21">
            <a:hlinkClick r:id="rId6" action="ppaction://hlinkpres?slideindex=1&amp;slidetitle="/>
            <a:extLst>
              <a:ext uri="{FF2B5EF4-FFF2-40B4-BE49-F238E27FC236}">
                <a16:creationId xmlns:a16="http://schemas.microsoft.com/office/drawing/2014/main" id="{6AD104FC-4E12-3D00-81BF-4212E90226CD}"/>
              </a:ext>
            </a:extLst>
          </p:cNvPr>
          <p:cNvSpPr txBox="1"/>
          <p:nvPr/>
        </p:nvSpPr>
        <p:spPr>
          <a:xfrm>
            <a:off x="4865778" y="4864443"/>
            <a:ext cx="23505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>
                <a:solidFill>
                  <a:srgbClr val="FEE735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평가 요소</a:t>
            </a:r>
            <a:endParaRPr lang="en-US" altLang="ko-KR" sz="2400" b="1" dirty="0">
              <a:solidFill>
                <a:srgbClr val="FEE735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sz="2400" b="1" dirty="0">
                <a:solidFill>
                  <a:schemeClr val="bg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</a:t>
            </a:r>
            <a:endParaRPr lang="en-US" altLang="ko-KR" sz="2400" b="1" dirty="0">
              <a:solidFill>
                <a:schemeClr val="bg1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sz="2400" b="1" dirty="0">
                <a:solidFill>
                  <a:schemeClr val="bg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보기</a:t>
            </a:r>
            <a:endParaRPr lang="ko-KR" altLang="en-US" sz="2800" b="1" dirty="0">
              <a:solidFill>
                <a:schemeClr val="bg1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9D8C9F5F-0CFE-005C-6D3D-0F433A78B8D5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1" t="4589" r="17250" b="4761"/>
          <a:stretch/>
        </p:blipFill>
        <p:spPr>
          <a:xfrm>
            <a:off x="6803504" y="4564773"/>
            <a:ext cx="1913165" cy="2223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147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900608" y="2395463"/>
            <a:ext cx="8496944" cy="1400274"/>
          </a:xfrm>
        </p:spPr>
        <p:txBody>
          <a:bodyPr/>
          <a:lstStyle/>
          <a:p>
            <a:pPr>
              <a:lnSpc>
                <a:spcPts val="10000"/>
              </a:lnSpc>
            </a:pPr>
            <a:r>
              <a:rPr lang="ko-KR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 Semilight" panose="020B0502040204020203" pitchFamily="50" charset="-127"/>
              </a:rPr>
              <a:t>단원이</a:t>
            </a:r>
            <a:br>
              <a:rPr lang="en-US" altLang="ko-KR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 Semilight" panose="020B0502040204020203" pitchFamily="50" charset="-127"/>
              </a:rPr>
            </a:br>
            <a:r>
              <a:rPr lang="ko-KR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 Semilight" panose="020B0502040204020203" pitchFamily="50" charset="-127"/>
              </a:rPr>
              <a:t>끝났습니다</a:t>
            </a:r>
            <a:r>
              <a:rPr lang="en-US" altLang="ko-KR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 Semilight" panose="020B0502040204020203" pitchFamily="50" charset="-127"/>
              </a:rPr>
              <a:t>.</a:t>
            </a:r>
            <a:endParaRPr lang="ko-KR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Freeform 147">
            <a:extLst>
              <a:ext uri="{FF2B5EF4-FFF2-40B4-BE49-F238E27FC236}">
                <a16:creationId xmlns:a16="http://schemas.microsoft.com/office/drawing/2014/main" id="{C38E0D2E-8F37-CACD-E6EA-9DB3F3B81737}"/>
              </a:ext>
            </a:extLst>
          </p:cNvPr>
          <p:cNvSpPr>
            <a:spLocks/>
          </p:cNvSpPr>
          <p:nvPr/>
        </p:nvSpPr>
        <p:spPr bwMode="auto">
          <a:xfrm rot="10800000">
            <a:off x="8237171" y="3429000"/>
            <a:ext cx="684000" cy="684000"/>
          </a:xfrm>
          <a:custGeom>
            <a:avLst/>
            <a:gdLst>
              <a:gd name="T0" fmla="*/ 110 w 218"/>
              <a:gd name="T1" fmla="*/ 0 h 218"/>
              <a:gd name="T2" fmla="*/ 110 w 218"/>
              <a:gd name="T3" fmla="*/ 0 h 218"/>
              <a:gd name="T4" fmla="*/ 132 w 218"/>
              <a:gd name="T5" fmla="*/ 2 h 218"/>
              <a:gd name="T6" fmla="*/ 152 w 218"/>
              <a:gd name="T7" fmla="*/ 8 h 218"/>
              <a:gd name="T8" fmla="*/ 170 w 218"/>
              <a:gd name="T9" fmla="*/ 18 h 218"/>
              <a:gd name="T10" fmla="*/ 186 w 218"/>
              <a:gd name="T11" fmla="*/ 32 h 218"/>
              <a:gd name="T12" fmla="*/ 200 w 218"/>
              <a:gd name="T13" fmla="*/ 48 h 218"/>
              <a:gd name="T14" fmla="*/ 210 w 218"/>
              <a:gd name="T15" fmla="*/ 66 h 218"/>
              <a:gd name="T16" fmla="*/ 216 w 218"/>
              <a:gd name="T17" fmla="*/ 86 h 218"/>
              <a:gd name="T18" fmla="*/ 218 w 218"/>
              <a:gd name="T19" fmla="*/ 108 h 218"/>
              <a:gd name="T20" fmla="*/ 218 w 218"/>
              <a:gd name="T21" fmla="*/ 108 h 218"/>
              <a:gd name="T22" fmla="*/ 216 w 218"/>
              <a:gd name="T23" fmla="*/ 130 h 218"/>
              <a:gd name="T24" fmla="*/ 210 w 218"/>
              <a:gd name="T25" fmla="*/ 152 h 218"/>
              <a:gd name="T26" fmla="*/ 200 w 218"/>
              <a:gd name="T27" fmla="*/ 170 h 218"/>
              <a:gd name="T28" fmla="*/ 186 w 218"/>
              <a:gd name="T29" fmla="*/ 186 h 218"/>
              <a:gd name="T30" fmla="*/ 170 w 218"/>
              <a:gd name="T31" fmla="*/ 200 h 218"/>
              <a:gd name="T32" fmla="*/ 152 w 218"/>
              <a:gd name="T33" fmla="*/ 210 h 218"/>
              <a:gd name="T34" fmla="*/ 132 w 218"/>
              <a:gd name="T35" fmla="*/ 216 h 218"/>
              <a:gd name="T36" fmla="*/ 110 w 218"/>
              <a:gd name="T37" fmla="*/ 218 h 218"/>
              <a:gd name="T38" fmla="*/ 110 w 218"/>
              <a:gd name="T39" fmla="*/ 218 h 218"/>
              <a:gd name="T40" fmla="*/ 88 w 218"/>
              <a:gd name="T41" fmla="*/ 216 h 218"/>
              <a:gd name="T42" fmla="*/ 68 w 218"/>
              <a:gd name="T43" fmla="*/ 210 h 218"/>
              <a:gd name="T44" fmla="*/ 48 w 218"/>
              <a:gd name="T45" fmla="*/ 200 h 218"/>
              <a:gd name="T46" fmla="*/ 32 w 218"/>
              <a:gd name="T47" fmla="*/ 186 h 218"/>
              <a:gd name="T48" fmla="*/ 20 w 218"/>
              <a:gd name="T49" fmla="*/ 170 h 218"/>
              <a:gd name="T50" fmla="*/ 10 w 218"/>
              <a:gd name="T51" fmla="*/ 152 h 218"/>
              <a:gd name="T52" fmla="*/ 2 w 218"/>
              <a:gd name="T53" fmla="*/ 130 h 218"/>
              <a:gd name="T54" fmla="*/ 0 w 218"/>
              <a:gd name="T55" fmla="*/ 108 h 218"/>
              <a:gd name="T56" fmla="*/ 0 w 218"/>
              <a:gd name="T57" fmla="*/ 108 h 218"/>
              <a:gd name="T58" fmla="*/ 2 w 218"/>
              <a:gd name="T59" fmla="*/ 86 h 218"/>
              <a:gd name="T60" fmla="*/ 10 w 218"/>
              <a:gd name="T61" fmla="*/ 66 h 218"/>
              <a:gd name="T62" fmla="*/ 20 w 218"/>
              <a:gd name="T63" fmla="*/ 48 h 218"/>
              <a:gd name="T64" fmla="*/ 32 w 218"/>
              <a:gd name="T65" fmla="*/ 32 h 218"/>
              <a:gd name="T66" fmla="*/ 48 w 218"/>
              <a:gd name="T67" fmla="*/ 18 h 218"/>
              <a:gd name="T68" fmla="*/ 68 w 218"/>
              <a:gd name="T69" fmla="*/ 8 h 218"/>
              <a:gd name="T70" fmla="*/ 88 w 218"/>
              <a:gd name="T71" fmla="*/ 2 h 218"/>
              <a:gd name="T72" fmla="*/ 110 w 218"/>
              <a:gd name="T73" fmla="*/ 0 h 218"/>
              <a:gd name="T74" fmla="*/ 110 w 218"/>
              <a:gd name="T75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8" h="218">
                <a:moveTo>
                  <a:pt x="110" y="0"/>
                </a:moveTo>
                <a:lnTo>
                  <a:pt x="110" y="0"/>
                </a:lnTo>
                <a:lnTo>
                  <a:pt x="132" y="2"/>
                </a:lnTo>
                <a:lnTo>
                  <a:pt x="152" y="8"/>
                </a:lnTo>
                <a:lnTo>
                  <a:pt x="170" y="18"/>
                </a:lnTo>
                <a:lnTo>
                  <a:pt x="186" y="32"/>
                </a:lnTo>
                <a:lnTo>
                  <a:pt x="200" y="48"/>
                </a:lnTo>
                <a:lnTo>
                  <a:pt x="210" y="66"/>
                </a:lnTo>
                <a:lnTo>
                  <a:pt x="216" y="86"/>
                </a:lnTo>
                <a:lnTo>
                  <a:pt x="218" y="108"/>
                </a:lnTo>
                <a:lnTo>
                  <a:pt x="218" y="108"/>
                </a:lnTo>
                <a:lnTo>
                  <a:pt x="216" y="130"/>
                </a:lnTo>
                <a:lnTo>
                  <a:pt x="210" y="152"/>
                </a:lnTo>
                <a:lnTo>
                  <a:pt x="200" y="170"/>
                </a:lnTo>
                <a:lnTo>
                  <a:pt x="186" y="186"/>
                </a:lnTo>
                <a:lnTo>
                  <a:pt x="170" y="200"/>
                </a:lnTo>
                <a:lnTo>
                  <a:pt x="152" y="210"/>
                </a:lnTo>
                <a:lnTo>
                  <a:pt x="132" y="216"/>
                </a:lnTo>
                <a:lnTo>
                  <a:pt x="110" y="218"/>
                </a:lnTo>
                <a:lnTo>
                  <a:pt x="110" y="218"/>
                </a:lnTo>
                <a:lnTo>
                  <a:pt x="88" y="216"/>
                </a:lnTo>
                <a:lnTo>
                  <a:pt x="68" y="210"/>
                </a:lnTo>
                <a:lnTo>
                  <a:pt x="48" y="200"/>
                </a:lnTo>
                <a:lnTo>
                  <a:pt x="32" y="186"/>
                </a:lnTo>
                <a:lnTo>
                  <a:pt x="20" y="170"/>
                </a:lnTo>
                <a:lnTo>
                  <a:pt x="10" y="152"/>
                </a:lnTo>
                <a:lnTo>
                  <a:pt x="2" y="130"/>
                </a:lnTo>
                <a:lnTo>
                  <a:pt x="0" y="108"/>
                </a:lnTo>
                <a:lnTo>
                  <a:pt x="0" y="108"/>
                </a:lnTo>
                <a:lnTo>
                  <a:pt x="2" y="86"/>
                </a:lnTo>
                <a:lnTo>
                  <a:pt x="10" y="66"/>
                </a:lnTo>
                <a:lnTo>
                  <a:pt x="20" y="48"/>
                </a:lnTo>
                <a:lnTo>
                  <a:pt x="32" y="32"/>
                </a:lnTo>
                <a:lnTo>
                  <a:pt x="48" y="18"/>
                </a:lnTo>
                <a:lnTo>
                  <a:pt x="68" y="8"/>
                </a:lnTo>
                <a:lnTo>
                  <a:pt x="88" y="2"/>
                </a:lnTo>
                <a:lnTo>
                  <a:pt x="110" y="0"/>
                </a:lnTo>
                <a:lnTo>
                  <a:pt x="110" y="0"/>
                </a:lnTo>
                <a:close/>
              </a:path>
            </a:pathLst>
          </a:custGeom>
          <a:solidFill>
            <a:srgbClr val="FEF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" name="Freeform 148">
            <a:extLst>
              <a:ext uri="{FF2B5EF4-FFF2-40B4-BE49-F238E27FC236}">
                <a16:creationId xmlns:a16="http://schemas.microsoft.com/office/drawing/2014/main" id="{0E595FD6-35DD-B86D-F493-7A2A0B09D551}"/>
              </a:ext>
            </a:extLst>
          </p:cNvPr>
          <p:cNvSpPr>
            <a:spLocks/>
          </p:cNvSpPr>
          <p:nvPr/>
        </p:nvSpPr>
        <p:spPr bwMode="auto">
          <a:xfrm rot="10800000">
            <a:off x="5220072" y="4018424"/>
            <a:ext cx="3031364" cy="2839576"/>
          </a:xfrm>
          <a:custGeom>
            <a:avLst/>
            <a:gdLst>
              <a:gd name="T0" fmla="*/ 314 w 1674"/>
              <a:gd name="T1" fmla="*/ 1362 h 1416"/>
              <a:gd name="T2" fmla="*/ 314 w 1674"/>
              <a:gd name="T3" fmla="*/ 1362 h 1416"/>
              <a:gd name="T4" fmla="*/ 300 w 1674"/>
              <a:gd name="T5" fmla="*/ 1374 h 1416"/>
              <a:gd name="T6" fmla="*/ 284 w 1674"/>
              <a:gd name="T7" fmla="*/ 1384 h 1416"/>
              <a:gd name="T8" fmla="*/ 270 w 1674"/>
              <a:gd name="T9" fmla="*/ 1394 h 1416"/>
              <a:gd name="T10" fmla="*/ 252 w 1674"/>
              <a:gd name="T11" fmla="*/ 1402 h 1416"/>
              <a:gd name="T12" fmla="*/ 236 w 1674"/>
              <a:gd name="T13" fmla="*/ 1408 h 1416"/>
              <a:gd name="T14" fmla="*/ 218 w 1674"/>
              <a:gd name="T15" fmla="*/ 1412 h 1416"/>
              <a:gd name="T16" fmla="*/ 202 w 1674"/>
              <a:gd name="T17" fmla="*/ 1414 h 1416"/>
              <a:gd name="T18" fmla="*/ 184 w 1674"/>
              <a:gd name="T19" fmla="*/ 1416 h 1416"/>
              <a:gd name="T20" fmla="*/ 166 w 1674"/>
              <a:gd name="T21" fmla="*/ 1414 h 1416"/>
              <a:gd name="T22" fmla="*/ 148 w 1674"/>
              <a:gd name="T23" fmla="*/ 1412 h 1416"/>
              <a:gd name="T24" fmla="*/ 132 w 1674"/>
              <a:gd name="T25" fmla="*/ 1408 h 1416"/>
              <a:gd name="T26" fmla="*/ 114 w 1674"/>
              <a:gd name="T27" fmla="*/ 1402 h 1416"/>
              <a:gd name="T28" fmla="*/ 98 w 1674"/>
              <a:gd name="T29" fmla="*/ 1394 h 1416"/>
              <a:gd name="T30" fmla="*/ 82 w 1674"/>
              <a:gd name="T31" fmla="*/ 1384 h 1416"/>
              <a:gd name="T32" fmla="*/ 68 w 1674"/>
              <a:gd name="T33" fmla="*/ 1374 h 1416"/>
              <a:gd name="T34" fmla="*/ 54 w 1674"/>
              <a:gd name="T35" fmla="*/ 1362 h 1416"/>
              <a:gd name="T36" fmla="*/ 54 w 1674"/>
              <a:gd name="T37" fmla="*/ 1362 h 1416"/>
              <a:gd name="T38" fmla="*/ 40 w 1674"/>
              <a:gd name="T39" fmla="*/ 1348 h 1416"/>
              <a:gd name="T40" fmla="*/ 30 w 1674"/>
              <a:gd name="T41" fmla="*/ 1332 h 1416"/>
              <a:gd name="T42" fmla="*/ 20 w 1674"/>
              <a:gd name="T43" fmla="*/ 1316 h 1416"/>
              <a:gd name="T44" fmla="*/ 12 w 1674"/>
              <a:gd name="T45" fmla="*/ 1300 h 1416"/>
              <a:gd name="T46" fmla="*/ 6 w 1674"/>
              <a:gd name="T47" fmla="*/ 1284 h 1416"/>
              <a:gd name="T48" fmla="*/ 2 w 1674"/>
              <a:gd name="T49" fmla="*/ 1266 h 1416"/>
              <a:gd name="T50" fmla="*/ 0 w 1674"/>
              <a:gd name="T51" fmla="*/ 1248 h 1416"/>
              <a:gd name="T52" fmla="*/ 0 w 1674"/>
              <a:gd name="T53" fmla="*/ 1232 h 1416"/>
              <a:gd name="T54" fmla="*/ 0 w 1674"/>
              <a:gd name="T55" fmla="*/ 1214 h 1416"/>
              <a:gd name="T56" fmla="*/ 2 w 1674"/>
              <a:gd name="T57" fmla="*/ 1196 h 1416"/>
              <a:gd name="T58" fmla="*/ 6 w 1674"/>
              <a:gd name="T59" fmla="*/ 1178 h 1416"/>
              <a:gd name="T60" fmla="*/ 12 w 1674"/>
              <a:gd name="T61" fmla="*/ 1162 h 1416"/>
              <a:gd name="T62" fmla="*/ 20 w 1674"/>
              <a:gd name="T63" fmla="*/ 1146 h 1416"/>
              <a:gd name="T64" fmla="*/ 30 w 1674"/>
              <a:gd name="T65" fmla="*/ 1130 h 1416"/>
              <a:gd name="T66" fmla="*/ 40 w 1674"/>
              <a:gd name="T67" fmla="*/ 1116 h 1416"/>
              <a:gd name="T68" fmla="*/ 54 w 1674"/>
              <a:gd name="T69" fmla="*/ 1102 h 1416"/>
              <a:gd name="T70" fmla="*/ 1154 w 1674"/>
              <a:gd name="T71" fmla="*/ 0 h 1416"/>
              <a:gd name="T72" fmla="*/ 1674 w 1674"/>
              <a:gd name="T73" fmla="*/ 0 h 1416"/>
              <a:gd name="T74" fmla="*/ 314 w 1674"/>
              <a:gd name="T75" fmla="*/ 1362 h 1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74" h="1416">
                <a:moveTo>
                  <a:pt x="314" y="1362"/>
                </a:moveTo>
                <a:lnTo>
                  <a:pt x="314" y="1362"/>
                </a:lnTo>
                <a:lnTo>
                  <a:pt x="300" y="1374"/>
                </a:lnTo>
                <a:lnTo>
                  <a:pt x="284" y="1384"/>
                </a:lnTo>
                <a:lnTo>
                  <a:pt x="270" y="1394"/>
                </a:lnTo>
                <a:lnTo>
                  <a:pt x="252" y="1402"/>
                </a:lnTo>
                <a:lnTo>
                  <a:pt x="236" y="1408"/>
                </a:lnTo>
                <a:lnTo>
                  <a:pt x="218" y="1412"/>
                </a:lnTo>
                <a:lnTo>
                  <a:pt x="202" y="1414"/>
                </a:lnTo>
                <a:lnTo>
                  <a:pt x="184" y="1416"/>
                </a:lnTo>
                <a:lnTo>
                  <a:pt x="166" y="1414"/>
                </a:lnTo>
                <a:lnTo>
                  <a:pt x="148" y="1412"/>
                </a:lnTo>
                <a:lnTo>
                  <a:pt x="132" y="1408"/>
                </a:lnTo>
                <a:lnTo>
                  <a:pt x="114" y="1402"/>
                </a:lnTo>
                <a:lnTo>
                  <a:pt x="98" y="1394"/>
                </a:lnTo>
                <a:lnTo>
                  <a:pt x="82" y="1384"/>
                </a:lnTo>
                <a:lnTo>
                  <a:pt x="68" y="1374"/>
                </a:lnTo>
                <a:lnTo>
                  <a:pt x="54" y="1362"/>
                </a:lnTo>
                <a:lnTo>
                  <a:pt x="54" y="1362"/>
                </a:lnTo>
                <a:lnTo>
                  <a:pt x="40" y="1348"/>
                </a:lnTo>
                <a:lnTo>
                  <a:pt x="30" y="1332"/>
                </a:lnTo>
                <a:lnTo>
                  <a:pt x="20" y="1316"/>
                </a:lnTo>
                <a:lnTo>
                  <a:pt x="12" y="1300"/>
                </a:lnTo>
                <a:lnTo>
                  <a:pt x="6" y="1284"/>
                </a:lnTo>
                <a:lnTo>
                  <a:pt x="2" y="1266"/>
                </a:lnTo>
                <a:lnTo>
                  <a:pt x="0" y="1248"/>
                </a:lnTo>
                <a:lnTo>
                  <a:pt x="0" y="1232"/>
                </a:lnTo>
                <a:lnTo>
                  <a:pt x="0" y="1214"/>
                </a:lnTo>
                <a:lnTo>
                  <a:pt x="2" y="1196"/>
                </a:lnTo>
                <a:lnTo>
                  <a:pt x="6" y="1178"/>
                </a:lnTo>
                <a:lnTo>
                  <a:pt x="12" y="1162"/>
                </a:lnTo>
                <a:lnTo>
                  <a:pt x="20" y="1146"/>
                </a:lnTo>
                <a:lnTo>
                  <a:pt x="30" y="1130"/>
                </a:lnTo>
                <a:lnTo>
                  <a:pt x="40" y="1116"/>
                </a:lnTo>
                <a:lnTo>
                  <a:pt x="54" y="1102"/>
                </a:lnTo>
                <a:lnTo>
                  <a:pt x="1154" y="0"/>
                </a:lnTo>
                <a:lnTo>
                  <a:pt x="1674" y="0"/>
                </a:lnTo>
                <a:lnTo>
                  <a:pt x="314" y="1362"/>
                </a:lnTo>
                <a:close/>
              </a:path>
            </a:pathLst>
          </a:custGeom>
          <a:solidFill>
            <a:srgbClr val="B46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" name="Freeform 148">
            <a:extLst>
              <a:ext uri="{FF2B5EF4-FFF2-40B4-BE49-F238E27FC236}">
                <a16:creationId xmlns:a16="http://schemas.microsoft.com/office/drawing/2014/main" id="{9FE0C7A0-3445-C145-DADE-6B4280F01AD1}"/>
              </a:ext>
            </a:extLst>
          </p:cNvPr>
          <p:cNvSpPr>
            <a:spLocks/>
          </p:cNvSpPr>
          <p:nvPr/>
        </p:nvSpPr>
        <p:spPr bwMode="auto">
          <a:xfrm rot="10800000">
            <a:off x="6565378" y="5887672"/>
            <a:ext cx="1326018" cy="970328"/>
          </a:xfrm>
          <a:custGeom>
            <a:avLst/>
            <a:gdLst>
              <a:gd name="T0" fmla="*/ 314 w 1674"/>
              <a:gd name="T1" fmla="*/ 1362 h 1416"/>
              <a:gd name="T2" fmla="*/ 314 w 1674"/>
              <a:gd name="T3" fmla="*/ 1362 h 1416"/>
              <a:gd name="T4" fmla="*/ 300 w 1674"/>
              <a:gd name="T5" fmla="*/ 1374 h 1416"/>
              <a:gd name="T6" fmla="*/ 284 w 1674"/>
              <a:gd name="T7" fmla="*/ 1384 h 1416"/>
              <a:gd name="T8" fmla="*/ 270 w 1674"/>
              <a:gd name="T9" fmla="*/ 1394 h 1416"/>
              <a:gd name="T10" fmla="*/ 252 w 1674"/>
              <a:gd name="T11" fmla="*/ 1402 h 1416"/>
              <a:gd name="T12" fmla="*/ 236 w 1674"/>
              <a:gd name="T13" fmla="*/ 1408 h 1416"/>
              <a:gd name="T14" fmla="*/ 218 w 1674"/>
              <a:gd name="T15" fmla="*/ 1412 h 1416"/>
              <a:gd name="T16" fmla="*/ 202 w 1674"/>
              <a:gd name="T17" fmla="*/ 1414 h 1416"/>
              <a:gd name="T18" fmla="*/ 184 w 1674"/>
              <a:gd name="T19" fmla="*/ 1416 h 1416"/>
              <a:gd name="T20" fmla="*/ 166 w 1674"/>
              <a:gd name="T21" fmla="*/ 1414 h 1416"/>
              <a:gd name="T22" fmla="*/ 148 w 1674"/>
              <a:gd name="T23" fmla="*/ 1412 h 1416"/>
              <a:gd name="T24" fmla="*/ 132 w 1674"/>
              <a:gd name="T25" fmla="*/ 1408 h 1416"/>
              <a:gd name="T26" fmla="*/ 114 w 1674"/>
              <a:gd name="T27" fmla="*/ 1402 h 1416"/>
              <a:gd name="T28" fmla="*/ 98 w 1674"/>
              <a:gd name="T29" fmla="*/ 1394 h 1416"/>
              <a:gd name="T30" fmla="*/ 82 w 1674"/>
              <a:gd name="T31" fmla="*/ 1384 h 1416"/>
              <a:gd name="T32" fmla="*/ 68 w 1674"/>
              <a:gd name="T33" fmla="*/ 1374 h 1416"/>
              <a:gd name="T34" fmla="*/ 54 w 1674"/>
              <a:gd name="T35" fmla="*/ 1362 h 1416"/>
              <a:gd name="T36" fmla="*/ 54 w 1674"/>
              <a:gd name="T37" fmla="*/ 1362 h 1416"/>
              <a:gd name="T38" fmla="*/ 40 w 1674"/>
              <a:gd name="T39" fmla="*/ 1348 h 1416"/>
              <a:gd name="T40" fmla="*/ 30 w 1674"/>
              <a:gd name="T41" fmla="*/ 1332 h 1416"/>
              <a:gd name="T42" fmla="*/ 20 w 1674"/>
              <a:gd name="T43" fmla="*/ 1316 h 1416"/>
              <a:gd name="T44" fmla="*/ 12 w 1674"/>
              <a:gd name="T45" fmla="*/ 1300 h 1416"/>
              <a:gd name="T46" fmla="*/ 6 w 1674"/>
              <a:gd name="T47" fmla="*/ 1284 h 1416"/>
              <a:gd name="T48" fmla="*/ 2 w 1674"/>
              <a:gd name="T49" fmla="*/ 1266 h 1416"/>
              <a:gd name="T50" fmla="*/ 0 w 1674"/>
              <a:gd name="T51" fmla="*/ 1248 h 1416"/>
              <a:gd name="T52" fmla="*/ 0 w 1674"/>
              <a:gd name="T53" fmla="*/ 1232 h 1416"/>
              <a:gd name="T54" fmla="*/ 0 w 1674"/>
              <a:gd name="T55" fmla="*/ 1214 h 1416"/>
              <a:gd name="T56" fmla="*/ 2 w 1674"/>
              <a:gd name="T57" fmla="*/ 1196 h 1416"/>
              <a:gd name="T58" fmla="*/ 6 w 1674"/>
              <a:gd name="T59" fmla="*/ 1178 h 1416"/>
              <a:gd name="T60" fmla="*/ 12 w 1674"/>
              <a:gd name="T61" fmla="*/ 1162 h 1416"/>
              <a:gd name="T62" fmla="*/ 20 w 1674"/>
              <a:gd name="T63" fmla="*/ 1146 h 1416"/>
              <a:gd name="T64" fmla="*/ 30 w 1674"/>
              <a:gd name="T65" fmla="*/ 1130 h 1416"/>
              <a:gd name="T66" fmla="*/ 40 w 1674"/>
              <a:gd name="T67" fmla="*/ 1116 h 1416"/>
              <a:gd name="T68" fmla="*/ 54 w 1674"/>
              <a:gd name="T69" fmla="*/ 1102 h 1416"/>
              <a:gd name="T70" fmla="*/ 1154 w 1674"/>
              <a:gd name="T71" fmla="*/ 0 h 1416"/>
              <a:gd name="T72" fmla="*/ 1674 w 1674"/>
              <a:gd name="T73" fmla="*/ 0 h 1416"/>
              <a:gd name="T74" fmla="*/ 314 w 1674"/>
              <a:gd name="T75" fmla="*/ 1362 h 1416"/>
              <a:gd name="connsiteX0" fmla="*/ 1876 w 10000"/>
              <a:gd name="connsiteY0" fmla="*/ 9619 h 10000"/>
              <a:gd name="connsiteX1" fmla="*/ 1876 w 10000"/>
              <a:gd name="connsiteY1" fmla="*/ 9619 h 10000"/>
              <a:gd name="connsiteX2" fmla="*/ 1792 w 10000"/>
              <a:gd name="connsiteY2" fmla="*/ 9703 h 10000"/>
              <a:gd name="connsiteX3" fmla="*/ 1697 w 10000"/>
              <a:gd name="connsiteY3" fmla="*/ 9774 h 10000"/>
              <a:gd name="connsiteX4" fmla="*/ 1613 w 10000"/>
              <a:gd name="connsiteY4" fmla="*/ 9845 h 10000"/>
              <a:gd name="connsiteX5" fmla="*/ 1505 w 10000"/>
              <a:gd name="connsiteY5" fmla="*/ 9901 h 10000"/>
              <a:gd name="connsiteX6" fmla="*/ 1410 w 10000"/>
              <a:gd name="connsiteY6" fmla="*/ 9944 h 10000"/>
              <a:gd name="connsiteX7" fmla="*/ 1302 w 10000"/>
              <a:gd name="connsiteY7" fmla="*/ 9972 h 10000"/>
              <a:gd name="connsiteX8" fmla="*/ 1207 w 10000"/>
              <a:gd name="connsiteY8" fmla="*/ 9986 h 10000"/>
              <a:gd name="connsiteX9" fmla="*/ 1099 w 10000"/>
              <a:gd name="connsiteY9" fmla="*/ 10000 h 10000"/>
              <a:gd name="connsiteX10" fmla="*/ 992 w 10000"/>
              <a:gd name="connsiteY10" fmla="*/ 9986 h 10000"/>
              <a:gd name="connsiteX11" fmla="*/ 884 w 10000"/>
              <a:gd name="connsiteY11" fmla="*/ 9972 h 10000"/>
              <a:gd name="connsiteX12" fmla="*/ 789 w 10000"/>
              <a:gd name="connsiteY12" fmla="*/ 9944 h 10000"/>
              <a:gd name="connsiteX13" fmla="*/ 681 w 10000"/>
              <a:gd name="connsiteY13" fmla="*/ 9901 h 10000"/>
              <a:gd name="connsiteX14" fmla="*/ 585 w 10000"/>
              <a:gd name="connsiteY14" fmla="*/ 9845 h 10000"/>
              <a:gd name="connsiteX15" fmla="*/ 490 w 10000"/>
              <a:gd name="connsiteY15" fmla="*/ 9774 h 10000"/>
              <a:gd name="connsiteX16" fmla="*/ 406 w 10000"/>
              <a:gd name="connsiteY16" fmla="*/ 9703 h 10000"/>
              <a:gd name="connsiteX17" fmla="*/ 323 w 10000"/>
              <a:gd name="connsiteY17" fmla="*/ 9619 h 10000"/>
              <a:gd name="connsiteX18" fmla="*/ 323 w 10000"/>
              <a:gd name="connsiteY18" fmla="*/ 9619 h 10000"/>
              <a:gd name="connsiteX19" fmla="*/ 239 w 10000"/>
              <a:gd name="connsiteY19" fmla="*/ 9520 h 10000"/>
              <a:gd name="connsiteX20" fmla="*/ 179 w 10000"/>
              <a:gd name="connsiteY20" fmla="*/ 9407 h 10000"/>
              <a:gd name="connsiteX21" fmla="*/ 119 w 10000"/>
              <a:gd name="connsiteY21" fmla="*/ 9294 h 10000"/>
              <a:gd name="connsiteX22" fmla="*/ 72 w 10000"/>
              <a:gd name="connsiteY22" fmla="*/ 9181 h 10000"/>
              <a:gd name="connsiteX23" fmla="*/ 36 w 10000"/>
              <a:gd name="connsiteY23" fmla="*/ 9068 h 10000"/>
              <a:gd name="connsiteX24" fmla="*/ 12 w 10000"/>
              <a:gd name="connsiteY24" fmla="*/ 8941 h 10000"/>
              <a:gd name="connsiteX25" fmla="*/ 0 w 10000"/>
              <a:gd name="connsiteY25" fmla="*/ 8814 h 10000"/>
              <a:gd name="connsiteX26" fmla="*/ 0 w 10000"/>
              <a:gd name="connsiteY26" fmla="*/ 8701 h 10000"/>
              <a:gd name="connsiteX27" fmla="*/ 0 w 10000"/>
              <a:gd name="connsiteY27" fmla="*/ 8573 h 10000"/>
              <a:gd name="connsiteX28" fmla="*/ 12 w 10000"/>
              <a:gd name="connsiteY28" fmla="*/ 8446 h 10000"/>
              <a:gd name="connsiteX29" fmla="*/ 36 w 10000"/>
              <a:gd name="connsiteY29" fmla="*/ 8319 h 10000"/>
              <a:gd name="connsiteX30" fmla="*/ 72 w 10000"/>
              <a:gd name="connsiteY30" fmla="*/ 8206 h 10000"/>
              <a:gd name="connsiteX31" fmla="*/ 119 w 10000"/>
              <a:gd name="connsiteY31" fmla="*/ 8093 h 10000"/>
              <a:gd name="connsiteX32" fmla="*/ 179 w 10000"/>
              <a:gd name="connsiteY32" fmla="*/ 7980 h 10000"/>
              <a:gd name="connsiteX33" fmla="*/ 239 w 10000"/>
              <a:gd name="connsiteY33" fmla="*/ 7881 h 10000"/>
              <a:gd name="connsiteX34" fmla="*/ 323 w 10000"/>
              <a:gd name="connsiteY34" fmla="*/ 7782 h 10000"/>
              <a:gd name="connsiteX35" fmla="*/ 2098 w 10000"/>
              <a:gd name="connsiteY35" fmla="*/ 5635 h 10000"/>
              <a:gd name="connsiteX36" fmla="*/ 10000 w 10000"/>
              <a:gd name="connsiteY36" fmla="*/ 0 h 10000"/>
              <a:gd name="connsiteX37" fmla="*/ 1876 w 10000"/>
              <a:gd name="connsiteY37" fmla="*/ 9619 h 10000"/>
              <a:gd name="connsiteX0" fmla="*/ 1876 w 5244"/>
              <a:gd name="connsiteY0" fmla="*/ 3984 h 4365"/>
              <a:gd name="connsiteX1" fmla="*/ 1876 w 5244"/>
              <a:gd name="connsiteY1" fmla="*/ 3984 h 4365"/>
              <a:gd name="connsiteX2" fmla="*/ 1792 w 5244"/>
              <a:gd name="connsiteY2" fmla="*/ 4068 h 4365"/>
              <a:gd name="connsiteX3" fmla="*/ 1697 w 5244"/>
              <a:gd name="connsiteY3" fmla="*/ 4139 h 4365"/>
              <a:gd name="connsiteX4" fmla="*/ 1613 w 5244"/>
              <a:gd name="connsiteY4" fmla="*/ 4210 h 4365"/>
              <a:gd name="connsiteX5" fmla="*/ 1505 w 5244"/>
              <a:gd name="connsiteY5" fmla="*/ 4266 h 4365"/>
              <a:gd name="connsiteX6" fmla="*/ 1410 w 5244"/>
              <a:gd name="connsiteY6" fmla="*/ 4309 h 4365"/>
              <a:gd name="connsiteX7" fmla="*/ 1302 w 5244"/>
              <a:gd name="connsiteY7" fmla="*/ 4337 h 4365"/>
              <a:gd name="connsiteX8" fmla="*/ 1207 w 5244"/>
              <a:gd name="connsiteY8" fmla="*/ 4351 h 4365"/>
              <a:gd name="connsiteX9" fmla="*/ 1099 w 5244"/>
              <a:gd name="connsiteY9" fmla="*/ 4365 h 4365"/>
              <a:gd name="connsiteX10" fmla="*/ 992 w 5244"/>
              <a:gd name="connsiteY10" fmla="*/ 4351 h 4365"/>
              <a:gd name="connsiteX11" fmla="*/ 884 w 5244"/>
              <a:gd name="connsiteY11" fmla="*/ 4337 h 4365"/>
              <a:gd name="connsiteX12" fmla="*/ 789 w 5244"/>
              <a:gd name="connsiteY12" fmla="*/ 4309 h 4365"/>
              <a:gd name="connsiteX13" fmla="*/ 681 w 5244"/>
              <a:gd name="connsiteY13" fmla="*/ 4266 h 4365"/>
              <a:gd name="connsiteX14" fmla="*/ 585 w 5244"/>
              <a:gd name="connsiteY14" fmla="*/ 4210 h 4365"/>
              <a:gd name="connsiteX15" fmla="*/ 490 w 5244"/>
              <a:gd name="connsiteY15" fmla="*/ 4139 h 4365"/>
              <a:gd name="connsiteX16" fmla="*/ 406 w 5244"/>
              <a:gd name="connsiteY16" fmla="*/ 4068 h 4365"/>
              <a:gd name="connsiteX17" fmla="*/ 323 w 5244"/>
              <a:gd name="connsiteY17" fmla="*/ 3984 h 4365"/>
              <a:gd name="connsiteX18" fmla="*/ 323 w 5244"/>
              <a:gd name="connsiteY18" fmla="*/ 3984 h 4365"/>
              <a:gd name="connsiteX19" fmla="*/ 239 w 5244"/>
              <a:gd name="connsiteY19" fmla="*/ 3885 h 4365"/>
              <a:gd name="connsiteX20" fmla="*/ 179 w 5244"/>
              <a:gd name="connsiteY20" fmla="*/ 3772 h 4365"/>
              <a:gd name="connsiteX21" fmla="*/ 119 w 5244"/>
              <a:gd name="connsiteY21" fmla="*/ 3659 h 4365"/>
              <a:gd name="connsiteX22" fmla="*/ 72 w 5244"/>
              <a:gd name="connsiteY22" fmla="*/ 3546 h 4365"/>
              <a:gd name="connsiteX23" fmla="*/ 36 w 5244"/>
              <a:gd name="connsiteY23" fmla="*/ 3433 h 4365"/>
              <a:gd name="connsiteX24" fmla="*/ 12 w 5244"/>
              <a:gd name="connsiteY24" fmla="*/ 3306 h 4365"/>
              <a:gd name="connsiteX25" fmla="*/ 0 w 5244"/>
              <a:gd name="connsiteY25" fmla="*/ 3179 h 4365"/>
              <a:gd name="connsiteX26" fmla="*/ 0 w 5244"/>
              <a:gd name="connsiteY26" fmla="*/ 3066 h 4365"/>
              <a:gd name="connsiteX27" fmla="*/ 0 w 5244"/>
              <a:gd name="connsiteY27" fmla="*/ 2938 h 4365"/>
              <a:gd name="connsiteX28" fmla="*/ 12 w 5244"/>
              <a:gd name="connsiteY28" fmla="*/ 2811 h 4365"/>
              <a:gd name="connsiteX29" fmla="*/ 36 w 5244"/>
              <a:gd name="connsiteY29" fmla="*/ 2684 h 4365"/>
              <a:gd name="connsiteX30" fmla="*/ 72 w 5244"/>
              <a:gd name="connsiteY30" fmla="*/ 2571 h 4365"/>
              <a:gd name="connsiteX31" fmla="*/ 119 w 5244"/>
              <a:gd name="connsiteY31" fmla="*/ 2458 h 4365"/>
              <a:gd name="connsiteX32" fmla="*/ 179 w 5244"/>
              <a:gd name="connsiteY32" fmla="*/ 2345 h 4365"/>
              <a:gd name="connsiteX33" fmla="*/ 239 w 5244"/>
              <a:gd name="connsiteY33" fmla="*/ 2246 h 4365"/>
              <a:gd name="connsiteX34" fmla="*/ 323 w 5244"/>
              <a:gd name="connsiteY34" fmla="*/ 2147 h 4365"/>
              <a:gd name="connsiteX35" fmla="*/ 2098 w 5244"/>
              <a:gd name="connsiteY35" fmla="*/ 0 h 4365"/>
              <a:gd name="connsiteX36" fmla="*/ 5244 w 5244"/>
              <a:gd name="connsiteY36" fmla="*/ 93 h 4365"/>
              <a:gd name="connsiteX37" fmla="*/ 1876 w 5244"/>
              <a:gd name="connsiteY37" fmla="*/ 3984 h 4365"/>
              <a:gd name="connsiteX0" fmla="*/ 3577 w 10000"/>
              <a:gd name="connsiteY0" fmla="*/ 8915 h 9788"/>
              <a:gd name="connsiteX1" fmla="*/ 3577 w 10000"/>
              <a:gd name="connsiteY1" fmla="*/ 8915 h 9788"/>
              <a:gd name="connsiteX2" fmla="*/ 3417 w 10000"/>
              <a:gd name="connsiteY2" fmla="*/ 9108 h 9788"/>
              <a:gd name="connsiteX3" fmla="*/ 3236 w 10000"/>
              <a:gd name="connsiteY3" fmla="*/ 9270 h 9788"/>
              <a:gd name="connsiteX4" fmla="*/ 3076 w 10000"/>
              <a:gd name="connsiteY4" fmla="*/ 9433 h 9788"/>
              <a:gd name="connsiteX5" fmla="*/ 2870 w 10000"/>
              <a:gd name="connsiteY5" fmla="*/ 9561 h 9788"/>
              <a:gd name="connsiteX6" fmla="*/ 2689 w 10000"/>
              <a:gd name="connsiteY6" fmla="*/ 9660 h 9788"/>
              <a:gd name="connsiteX7" fmla="*/ 2483 w 10000"/>
              <a:gd name="connsiteY7" fmla="*/ 9724 h 9788"/>
              <a:gd name="connsiteX8" fmla="*/ 2302 w 10000"/>
              <a:gd name="connsiteY8" fmla="*/ 9756 h 9788"/>
              <a:gd name="connsiteX9" fmla="*/ 2096 w 10000"/>
              <a:gd name="connsiteY9" fmla="*/ 9788 h 9788"/>
              <a:gd name="connsiteX10" fmla="*/ 1892 w 10000"/>
              <a:gd name="connsiteY10" fmla="*/ 9756 h 9788"/>
              <a:gd name="connsiteX11" fmla="*/ 1686 w 10000"/>
              <a:gd name="connsiteY11" fmla="*/ 9724 h 9788"/>
              <a:gd name="connsiteX12" fmla="*/ 1505 w 10000"/>
              <a:gd name="connsiteY12" fmla="*/ 9660 h 9788"/>
              <a:gd name="connsiteX13" fmla="*/ 1299 w 10000"/>
              <a:gd name="connsiteY13" fmla="*/ 9561 h 9788"/>
              <a:gd name="connsiteX14" fmla="*/ 1116 w 10000"/>
              <a:gd name="connsiteY14" fmla="*/ 9433 h 9788"/>
              <a:gd name="connsiteX15" fmla="*/ 934 w 10000"/>
              <a:gd name="connsiteY15" fmla="*/ 9270 h 9788"/>
              <a:gd name="connsiteX16" fmla="*/ 774 w 10000"/>
              <a:gd name="connsiteY16" fmla="*/ 9108 h 9788"/>
              <a:gd name="connsiteX17" fmla="*/ 616 w 10000"/>
              <a:gd name="connsiteY17" fmla="*/ 8915 h 9788"/>
              <a:gd name="connsiteX18" fmla="*/ 616 w 10000"/>
              <a:gd name="connsiteY18" fmla="*/ 8915 h 9788"/>
              <a:gd name="connsiteX19" fmla="*/ 456 w 10000"/>
              <a:gd name="connsiteY19" fmla="*/ 8688 h 9788"/>
              <a:gd name="connsiteX20" fmla="*/ 341 w 10000"/>
              <a:gd name="connsiteY20" fmla="*/ 8429 h 9788"/>
              <a:gd name="connsiteX21" fmla="*/ 227 w 10000"/>
              <a:gd name="connsiteY21" fmla="*/ 8171 h 9788"/>
              <a:gd name="connsiteX22" fmla="*/ 137 w 10000"/>
              <a:gd name="connsiteY22" fmla="*/ 7912 h 9788"/>
              <a:gd name="connsiteX23" fmla="*/ 69 w 10000"/>
              <a:gd name="connsiteY23" fmla="*/ 7653 h 9788"/>
              <a:gd name="connsiteX24" fmla="*/ 23 w 10000"/>
              <a:gd name="connsiteY24" fmla="*/ 7362 h 9788"/>
              <a:gd name="connsiteX25" fmla="*/ 0 w 10000"/>
              <a:gd name="connsiteY25" fmla="*/ 7071 h 9788"/>
              <a:gd name="connsiteX26" fmla="*/ 0 w 10000"/>
              <a:gd name="connsiteY26" fmla="*/ 6812 h 9788"/>
              <a:gd name="connsiteX27" fmla="*/ 0 w 10000"/>
              <a:gd name="connsiteY27" fmla="*/ 6519 h 9788"/>
              <a:gd name="connsiteX28" fmla="*/ 23 w 10000"/>
              <a:gd name="connsiteY28" fmla="*/ 6228 h 9788"/>
              <a:gd name="connsiteX29" fmla="*/ 69 w 10000"/>
              <a:gd name="connsiteY29" fmla="*/ 5937 h 9788"/>
              <a:gd name="connsiteX30" fmla="*/ 137 w 10000"/>
              <a:gd name="connsiteY30" fmla="*/ 5678 h 9788"/>
              <a:gd name="connsiteX31" fmla="*/ 227 w 10000"/>
              <a:gd name="connsiteY31" fmla="*/ 5419 h 9788"/>
              <a:gd name="connsiteX32" fmla="*/ 341 w 10000"/>
              <a:gd name="connsiteY32" fmla="*/ 5160 h 9788"/>
              <a:gd name="connsiteX33" fmla="*/ 456 w 10000"/>
              <a:gd name="connsiteY33" fmla="*/ 4933 h 9788"/>
              <a:gd name="connsiteX34" fmla="*/ 616 w 10000"/>
              <a:gd name="connsiteY34" fmla="*/ 4707 h 9788"/>
              <a:gd name="connsiteX35" fmla="*/ 3925 w 10000"/>
              <a:gd name="connsiteY35" fmla="*/ 0 h 9788"/>
              <a:gd name="connsiteX36" fmla="*/ 10000 w 10000"/>
              <a:gd name="connsiteY36" fmla="*/ 1 h 9788"/>
              <a:gd name="connsiteX37" fmla="*/ 3577 w 10000"/>
              <a:gd name="connsiteY37" fmla="*/ 8915 h 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000" h="9788">
                <a:moveTo>
                  <a:pt x="3577" y="8915"/>
                </a:moveTo>
                <a:lnTo>
                  <a:pt x="3577" y="8915"/>
                </a:lnTo>
                <a:lnTo>
                  <a:pt x="3417" y="9108"/>
                </a:lnTo>
                <a:lnTo>
                  <a:pt x="3236" y="9270"/>
                </a:lnTo>
                <a:cubicBezTo>
                  <a:pt x="3183" y="9325"/>
                  <a:pt x="3129" y="9378"/>
                  <a:pt x="3076" y="9433"/>
                </a:cubicBezTo>
                <a:lnTo>
                  <a:pt x="2870" y="9561"/>
                </a:lnTo>
                <a:cubicBezTo>
                  <a:pt x="2809" y="9593"/>
                  <a:pt x="2750" y="9628"/>
                  <a:pt x="2689" y="9660"/>
                </a:cubicBezTo>
                <a:lnTo>
                  <a:pt x="2483" y="9724"/>
                </a:lnTo>
                <a:lnTo>
                  <a:pt x="2302" y="9756"/>
                </a:lnTo>
                <a:lnTo>
                  <a:pt x="2096" y="9788"/>
                </a:lnTo>
                <a:lnTo>
                  <a:pt x="1892" y="9756"/>
                </a:lnTo>
                <a:lnTo>
                  <a:pt x="1686" y="9724"/>
                </a:lnTo>
                <a:cubicBezTo>
                  <a:pt x="1625" y="9703"/>
                  <a:pt x="1566" y="9680"/>
                  <a:pt x="1505" y="9660"/>
                </a:cubicBezTo>
                <a:lnTo>
                  <a:pt x="1299" y="9561"/>
                </a:lnTo>
                <a:lnTo>
                  <a:pt x="1116" y="9433"/>
                </a:lnTo>
                <a:cubicBezTo>
                  <a:pt x="1055" y="9379"/>
                  <a:pt x="995" y="9324"/>
                  <a:pt x="934" y="9270"/>
                </a:cubicBezTo>
                <a:cubicBezTo>
                  <a:pt x="881" y="9215"/>
                  <a:pt x="828" y="9163"/>
                  <a:pt x="774" y="9108"/>
                </a:cubicBezTo>
                <a:lnTo>
                  <a:pt x="616" y="8915"/>
                </a:lnTo>
                <a:lnTo>
                  <a:pt x="616" y="8915"/>
                </a:lnTo>
                <a:cubicBezTo>
                  <a:pt x="563" y="8839"/>
                  <a:pt x="509" y="8764"/>
                  <a:pt x="456" y="8688"/>
                </a:cubicBezTo>
                <a:cubicBezTo>
                  <a:pt x="418" y="8601"/>
                  <a:pt x="379" y="8517"/>
                  <a:pt x="341" y="8429"/>
                </a:cubicBezTo>
                <a:cubicBezTo>
                  <a:pt x="303" y="8342"/>
                  <a:pt x="265" y="8258"/>
                  <a:pt x="227" y="8171"/>
                </a:cubicBezTo>
                <a:cubicBezTo>
                  <a:pt x="196" y="8084"/>
                  <a:pt x="168" y="7999"/>
                  <a:pt x="137" y="7912"/>
                </a:cubicBezTo>
                <a:cubicBezTo>
                  <a:pt x="114" y="7825"/>
                  <a:pt x="92" y="7740"/>
                  <a:pt x="69" y="7653"/>
                </a:cubicBezTo>
                <a:cubicBezTo>
                  <a:pt x="53" y="7557"/>
                  <a:pt x="38" y="7458"/>
                  <a:pt x="23" y="7362"/>
                </a:cubicBezTo>
                <a:cubicBezTo>
                  <a:pt x="15" y="7266"/>
                  <a:pt x="8" y="7167"/>
                  <a:pt x="0" y="7071"/>
                </a:cubicBezTo>
                <a:lnTo>
                  <a:pt x="0" y="6812"/>
                </a:lnTo>
                <a:lnTo>
                  <a:pt x="0" y="6519"/>
                </a:lnTo>
                <a:cubicBezTo>
                  <a:pt x="8" y="6423"/>
                  <a:pt x="15" y="6324"/>
                  <a:pt x="23" y="6228"/>
                </a:cubicBezTo>
                <a:cubicBezTo>
                  <a:pt x="38" y="6132"/>
                  <a:pt x="53" y="6033"/>
                  <a:pt x="69" y="5937"/>
                </a:cubicBezTo>
                <a:cubicBezTo>
                  <a:pt x="92" y="5850"/>
                  <a:pt x="114" y="5765"/>
                  <a:pt x="137" y="5678"/>
                </a:cubicBezTo>
                <a:cubicBezTo>
                  <a:pt x="168" y="5591"/>
                  <a:pt x="196" y="5506"/>
                  <a:pt x="227" y="5419"/>
                </a:cubicBezTo>
                <a:cubicBezTo>
                  <a:pt x="265" y="5332"/>
                  <a:pt x="303" y="5247"/>
                  <a:pt x="341" y="5160"/>
                </a:cubicBezTo>
                <a:cubicBezTo>
                  <a:pt x="379" y="5084"/>
                  <a:pt x="418" y="5009"/>
                  <a:pt x="456" y="4933"/>
                </a:cubicBezTo>
                <a:lnTo>
                  <a:pt x="616" y="4707"/>
                </a:lnTo>
                <a:lnTo>
                  <a:pt x="3925" y="0"/>
                </a:lnTo>
                <a:lnTo>
                  <a:pt x="10000" y="1"/>
                </a:lnTo>
                <a:lnTo>
                  <a:pt x="3577" y="8915"/>
                </a:lnTo>
                <a:close/>
              </a:path>
            </a:pathLst>
          </a:custGeom>
          <a:solidFill>
            <a:srgbClr val="75DDE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0880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7C52A-1947-AD10-6EA7-65B4E4BA2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9937F275-F6F4-DE48-0FB0-D712A5C0E8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20AFD07-6BD3-CE7C-371B-0936F03D66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6" name="그림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64FD1BD-B6B2-BE2C-7E58-A1C1BAB85A4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B1128DA7-F313-8261-81D2-F41CA5312530}"/>
              </a:ext>
            </a:extLst>
          </p:cNvPr>
          <p:cNvGrpSpPr/>
          <p:nvPr/>
        </p:nvGrpSpPr>
        <p:grpSpPr>
          <a:xfrm>
            <a:off x="361628" y="206022"/>
            <a:ext cx="1906116" cy="754162"/>
            <a:chOff x="526728" y="269522"/>
            <a:chExt cx="1906116" cy="754162"/>
          </a:xfrm>
        </p:grpSpPr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EF00A0C4-0BA8-3633-3BA6-626C0BC2A986}"/>
                </a:ext>
              </a:extLst>
            </p:cNvPr>
            <p:cNvSpPr/>
            <p:nvPr/>
          </p:nvSpPr>
          <p:spPr>
            <a:xfrm>
              <a:off x="526728" y="269522"/>
              <a:ext cx="1906116" cy="754162"/>
            </a:xfrm>
            <a:prstGeom prst="roundRect">
              <a:avLst/>
            </a:prstGeom>
            <a:solidFill>
              <a:srgbClr val="FEF248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805928A-78E6-2737-544A-E1DE765F7A9F}"/>
                </a:ext>
              </a:extLst>
            </p:cNvPr>
            <p:cNvSpPr txBox="1"/>
            <p:nvPr/>
          </p:nvSpPr>
          <p:spPr>
            <a:xfrm>
              <a:off x="526728" y="369604"/>
              <a:ext cx="19061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생각 열기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F042F0FD-AB45-DF1F-C196-F9CB27902048}"/>
              </a:ext>
            </a:extLst>
          </p:cNvPr>
          <p:cNvSpPr txBox="1"/>
          <p:nvPr/>
        </p:nvSpPr>
        <p:spPr>
          <a:xfrm>
            <a:off x="2301652" y="306104"/>
            <a:ext cx="671235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인간의 환경 속으로 들어온 로봇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7BCD2D78-E91F-8553-CED9-B9BEE46B04FB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FEF248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32B4506-2ECC-A62D-77A1-44690BFA6A5D}"/>
              </a:ext>
            </a:extLst>
          </p:cNvPr>
          <p:cNvSpPr txBox="1"/>
          <p:nvPr/>
        </p:nvSpPr>
        <p:spPr>
          <a:xfrm>
            <a:off x="418519" y="1837035"/>
            <a:ext cx="4153481" cy="4378294"/>
          </a:xfrm>
          <a:prstGeom prst="roundRect">
            <a:avLst>
              <a:gd name="adj" fmla="val 4824"/>
            </a:avLst>
          </a:prstGeom>
          <a:solidFill>
            <a:srgbClr val="E6E6E6"/>
          </a:solidFill>
        </p:spPr>
        <p:txBody>
          <a:bodyPr wrap="square">
            <a:spAutoFit/>
          </a:bodyPr>
          <a:lstStyle/>
          <a:p>
            <a:pPr indent="176213" latinLnBrk="1">
              <a:lnSpc>
                <a:spcPts val="3000"/>
              </a:lnSpc>
            </a:pPr>
            <a:r>
              <a:rPr lang="ko-KR" altLang="en-US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로봇은 카메라를 이용하여 주변 공간에 대한 정보를 </a:t>
            </a:r>
            <a:r>
              <a:rPr lang="en-US" altLang="ko-KR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r>
              <a:rPr lang="ko-KR" altLang="en-US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차원으로 측정해 지도를 생성한다</a:t>
            </a:r>
            <a:r>
              <a:rPr lang="en-US" altLang="ko-KR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만약 공간 자체가 밋밋해 지도로 만들 만한 특징점이 없다면 인공 표식을 주변 환경에 부착하여 이를 인식하게 한다</a:t>
            </a:r>
            <a:r>
              <a:rPr lang="en-US" altLang="ko-KR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지도를 만들고 로봇이 자신의 위치까지 파악했다면 주행 준비는 끝난다</a:t>
            </a:r>
            <a:r>
              <a:rPr lang="en-US" altLang="ko-KR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47D112B-57F6-C6A1-1B59-9FF30BAFF9AD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0961" y="1080791"/>
            <a:ext cx="8303585" cy="6789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93EF92-EA12-C5B0-BABB-85B5F28E4B0B}"/>
              </a:ext>
            </a:extLst>
          </p:cNvPr>
          <p:cNvSpPr txBox="1"/>
          <p:nvPr/>
        </p:nvSpPr>
        <p:spPr>
          <a:xfrm>
            <a:off x="1317105" y="1175650"/>
            <a:ext cx="6564511" cy="4924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60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“</a:t>
            </a:r>
            <a:r>
              <a:rPr lang="ko-KR" altLang="en-US" sz="26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서빙 로봇</a:t>
            </a:r>
            <a:r>
              <a:rPr lang="ko-KR" altLang="en-US" sz="260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은 </a:t>
            </a:r>
            <a:r>
              <a:rPr lang="ko-KR" altLang="en-US" sz="26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어떻게</a:t>
            </a:r>
            <a:r>
              <a:rPr lang="ko-KR" altLang="en-US" sz="260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내 자리를 </a:t>
            </a:r>
            <a:r>
              <a:rPr lang="ko-KR" altLang="en-US" sz="26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찾아올까</a:t>
            </a:r>
            <a:r>
              <a:rPr lang="ko-KR" altLang="en-US" sz="260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0D8430-F362-600F-4C37-E1C13AE63EED}"/>
              </a:ext>
            </a:extLst>
          </p:cNvPr>
          <p:cNvSpPr txBox="1"/>
          <p:nvPr/>
        </p:nvSpPr>
        <p:spPr>
          <a:xfrm>
            <a:off x="4811007" y="4774432"/>
            <a:ext cx="4153481" cy="783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algn="ctr" latinLnBrk="1">
              <a:lnSpc>
                <a:spcPct val="150000"/>
              </a:lnSpc>
            </a:pPr>
            <a:r>
              <a:rPr lang="ko-KR" altLang="en-US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 스스로 지도 생성 후 위치 파악</a:t>
            </a:r>
            <a:r>
              <a:rPr lang="en-US" altLang="ko-KR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</a:p>
          <a:p>
            <a:pPr marL="266700" indent="-266700" algn="ctr" latinLnBrk="1">
              <a:lnSpc>
                <a:spcPct val="150000"/>
              </a:lnSpc>
            </a:pPr>
            <a:r>
              <a:rPr lang="ko-KR" altLang="en-US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주행 준비 완료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C3935768-460A-7216-EFD8-EB5CC735357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753" y="1915426"/>
            <a:ext cx="4301256" cy="2859006"/>
          </a:xfrm>
          <a:prstGeom prst="roundRect">
            <a:avLst>
              <a:gd name="adj" fmla="val 4802"/>
            </a:avLst>
          </a:prstGeom>
        </p:spPr>
      </p:pic>
    </p:spTree>
    <p:extLst>
      <p:ext uri="{BB962C8B-B14F-4D97-AF65-F5344CB8AC3E}">
        <p14:creationId xmlns:p14="http://schemas.microsoft.com/office/powerpoint/2010/main" val="31754692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AA0382-76B9-03CF-292C-5272427FCB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60CE4729-774B-F487-B9CC-D50068F4C7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493738A-0D12-C7D7-3BF5-5A21DD11AC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6" name="그림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4854534-2883-F348-B7C9-F4F3E90B19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C47B7857-EEE5-FBDB-96F5-0ED11A91C402}"/>
              </a:ext>
            </a:extLst>
          </p:cNvPr>
          <p:cNvGrpSpPr/>
          <p:nvPr/>
        </p:nvGrpSpPr>
        <p:grpSpPr>
          <a:xfrm>
            <a:off x="361628" y="206022"/>
            <a:ext cx="1906116" cy="754162"/>
            <a:chOff x="526728" y="269522"/>
            <a:chExt cx="1906116" cy="754162"/>
          </a:xfrm>
        </p:grpSpPr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4C1084C4-7D05-5A6C-7E32-08122F53250B}"/>
                </a:ext>
              </a:extLst>
            </p:cNvPr>
            <p:cNvSpPr/>
            <p:nvPr/>
          </p:nvSpPr>
          <p:spPr>
            <a:xfrm>
              <a:off x="526728" y="269522"/>
              <a:ext cx="1906116" cy="754162"/>
            </a:xfrm>
            <a:prstGeom prst="roundRect">
              <a:avLst/>
            </a:prstGeom>
            <a:solidFill>
              <a:srgbClr val="FEF248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675CB95-A9F8-FFA6-BDC0-C4B395375064}"/>
                </a:ext>
              </a:extLst>
            </p:cNvPr>
            <p:cNvSpPr txBox="1"/>
            <p:nvPr/>
          </p:nvSpPr>
          <p:spPr>
            <a:xfrm>
              <a:off x="526728" y="369604"/>
              <a:ext cx="19061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생각 열기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FC6CC21-B61E-1DD9-7E9B-1FA6A03F80A8}"/>
              </a:ext>
            </a:extLst>
          </p:cNvPr>
          <p:cNvSpPr txBox="1"/>
          <p:nvPr/>
        </p:nvSpPr>
        <p:spPr>
          <a:xfrm>
            <a:off x="2301652" y="306104"/>
            <a:ext cx="671235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인간의 환경 속으로 들어온 로봇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2FA0B1F8-F24D-B4F3-2C3D-5A160E0DDF15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FEF248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5CD16B-1661-4452-717B-2E9FFB1282CE}"/>
              </a:ext>
            </a:extLst>
          </p:cNvPr>
          <p:cNvSpPr txBox="1"/>
          <p:nvPr/>
        </p:nvSpPr>
        <p:spPr>
          <a:xfrm>
            <a:off x="395536" y="1837035"/>
            <a:ext cx="4176464" cy="4623396"/>
          </a:xfrm>
          <a:prstGeom prst="roundRect">
            <a:avLst>
              <a:gd name="adj" fmla="val 4824"/>
            </a:avLst>
          </a:prstGeom>
          <a:solidFill>
            <a:srgbClr val="E6E6E6"/>
          </a:solidFill>
        </p:spPr>
        <p:txBody>
          <a:bodyPr wrap="square">
            <a:spAutoFit/>
          </a:bodyPr>
          <a:lstStyle/>
          <a:p>
            <a:pPr indent="176213" latinLnBrk="1">
              <a:lnSpc>
                <a:spcPts val="3500"/>
              </a:lnSpc>
            </a:pPr>
            <a:r>
              <a:rPr lang="ko-KR" altLang="en-US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식당 내 테이블의 위치가 변경되거나 지나가는 사람이 로봇을 보지 못하고 앞을 가로막거나 하는 다양한 예외 상황 속에서도 안정적으로 주행하기 위해 로봇은 다양한 센서 정보를 융합하여 대응한다</a:t>
            </a:r>
            <a:r>
              <a:rPr lang="en-US" altLang="ko-KR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가까운 위치에 물체가 감지된다면 정지하거나 이를 회피하는 것이다</a:t>
            </a:r>
            <a:r>
              <a:rPr lang="en-US" altLang="ko-KR" sz="24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A1B510D-0186-995C-BBF0-941B2A71C4D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EBF4DC"/>
              </a:clrFrom>
              <a:clrTo>
                <a:srgbClr val="EBF4D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0961" y="1080791"/>
            <a:ext cx="8303585" cy="6789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C70A45D-3CDE-F851-97C8-39C04298151B}"/>
              </a:ext>
            </a:extLst>
          </p:cNvPr>
          <p:cNvSpPr txBox="1"/>
          <p:nvPr/>
        </p:nvSpPr>
        <p:spPr>
          <a:xfrm>
            <a:off x="1317105" y="1175650"/>
            <a:ext cx="6564511" cy="4924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60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“</a:t>
            </a:r>
            <a:r>
              <a:rPr lang="ko-KR" altLang="en-US" sz="26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서빙 로봇</a:t>
            </a:r>
            <a:r>
              <a:rPr lang="ko-KR" altLang="en-US" sz="260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은 </a:t>
            </a:r>
            <a:r>
              <a:rPr lang="ko-KR" altLang="en-US" sz="26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어떻게</a:t>
            </a:r>
            <a:r>
              <a:rPr lang="ko-KR" altLang="en-US" sz="260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내 자리를 </a:t>
            </a:r>
            <a:r>
              <a:rPr lang="ko-KR" altLang="en-US" sz="2600" b="1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찾아올까</a:t>
            </a:r>
            <a:r>
              <a:rPr lang="ko-KR" altLang="en-US" sz="2600" i="0" u="none" strike="noStrike" baseline="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B21116-0950-F08A-8946-4268F39293F1}"/>
              </a:ext>
            </a:extLst>
          </p:cNvPr>
          <p:cNvSpPr txBox="1"/>
          <p:nvPr/>
        </p:nvSpPr>
        <p:spPr>
          <a:xfrm>
            <a:off x="4663988" y="4720670"/>
            <a:ext cx="436877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 eaLnBrk="1" latinLnBrk="1" hangingPunct="1"/>
            <a:r>
              <a:rPr lang="ko-KR" altLang="en-US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 실내에서 자율 주행을 하는 서빙 로봇이나 로봇 청소기 등은 </a:t>
            </a:r>
            <a:r>
              <a:rPr lang="en-US" altLang="ko-KR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SLAM(Simultaneous Localization And Mapping) </a:t>
            </a:r>
            <a:r>
              <a:rPr lang="ko-KR" altLang="en-US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알고리즘을 기반으로 한다</a:t>
            </a:r>
            <a:r>
              <a:rPr lang="en-US" altLang="ko-KR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SLAM</a:t>
            </a:r>
            <a:r>
              <a:rPr lang="ko-KR" altLang="en-US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은 센서를 이용하여 주변 공간 지형을 인식하고</a:t>
            </a:r>
            <a:r>
              <a:rPr lang="en-US" altLang="ko-KR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이를 지도로 생성하는 동시에 해당 지도에서의 상대적인 내 위치를 정확히 추정하는 기술이다</a:t>
            </a:r>
            <a:r>
              <a:rPr lang="en-US" altLang="ko-KR" sz="1600" b="1" i="0" u="none" strike="noStrike" baseline="0" dirty="0">
                <a:solidFill>
                  <a:srgbClr val="4C4C4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D0AE41C6-34DA-82A3-60FC-17E2159D41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80012" y="1838573"/>
            <a:ext cx="4352751" cy="2859160"/>
          </a:xfrm>
          <a:prstGeom prst="roundRect">
            <a:avLst>
              <a:gd name="adj" fmla="val 6340"/>
            </a:avLst>
          </a:prstGeom>
        </p:spPr>
      </p:pic>
    </p:spTree>
    <p:extLst>
      <p:ext uri="{BB962C8B-B14F-4D97-AF65-F5344CB8AC3E}">
        <p14:creationId xmlns:p14="http://schemas.microsoft.com/office/powerpoint/2010/main" val="3735203666"/>
      </p:ext>
    </p:extLst>
  </p:cSld>
  <p:clrMapOvr>
    <a:masterClrMapping/>
  </p:clrMapOvr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3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6579</TotalTime>
  <Words>3088</Words>
  <Application>Microsoft Office PowerPoint</Application>
  <PresentationFormat>화면 슬라이드 쇼(4:3)</PresentationFormat>
  <Paragraphs>633</Paragraphs>
  <Slides>77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77</vt:i4>
      </vt:variant>
    </vt:vector>
  </HeadingPairs>
  <TitlesOfParts>
    <vt:vector size="86" baseType="lpstr">
      <vt:lpstr>나눔고딕 ExtraBold</vt:lpstr>
      <vt:lpstr>맑은 고딕</vt:lpstr>
      <vt:lpstr>Malgun Gothic Semilight</vt:lpstr>
      <vt:lpstr>Malgun Gothic Semilight</vt:lpstr>
      <vt:lpstr>Arial</vt:lpstr>
      <vt:lpstr>Candara</vt:lpstr>
      <vt:lpstr>Times New Roman</vt:lpstr>
      <vt:lpstr>Wingdings</vt:lpstr>
      <vt:lpstr>Level</vt:lpstr>
      <vt:lpstr>로봇과 공학세계</vt:lpstr>
      <vt:lpstr>Ⅰ 로봇의  이해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단원이 끝났습니다.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지연 김</cp:lastModifiedBy>
  <cp:revision>50</cp:revision>
  <dcterms:created xsi:type="dcterms:W3CDTF">2024-05-29T05:55:53Z</dcterms:created>
  <dcterms:modified xsi:type="dcterms:W3CDTF">2026-01-19T01:38:13Z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